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7" r:id="rId2"/>
    <p:sldId id="496" r:id="rId3"/>
    <p:sldId id="497" r:id="rId4"/>
    <p:sldId id="407" r:id="rId5"/>
    <p:sldId id="481" r:id="rId6"/>
    <p:sldId id="483" r:id="rId7"/>
    <p:sldId id="487" r:id="rId8"/>
    <p:sldId id="482" r:id="rId9"/>
    <p:sldId id="484" r:id="rId10"/>
    <p:sldId id="485" r:id="rId11"/>
    <p:sldId id="486" r:id="rId12"/>
    <p:sldId id="488" r:id="rId13"/>
    <p:sldId id="489" r:id="rId14"/>
    <p:sldId id="491" r:id="rId15"/>
    <p:sldId id="492" r:id="rId16"/>
    <p:sldId id="490" r:id="rId17"/>
    <p:sldId id="493" r:id="rId18"/>
    <p:sldId id="495" r:id="rId19"/>
    <p:sldId id="498" r:id="rId20"/>
    <p:sldId id="494" r:id="rId21"/>
    <p:sldId id="499" r:id="rId22"/>
    <p:sldId id="504" r:id="rId23"/>
    <p:sldId id="505" r:id="rId24"/>
    <p:sldId id="506" r:id="rId25"/>
    <p:sldId id="507" r:id="rId26"/>
    <p:sldId id="5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7"/>
    <p:restoredTop sz="96654"/>
  </p:normalViewPr>
  <p:slideViewPr>
    <p:cSldViewPr snapToGrid="0" snapToObjects="1">
      <p:cViewPr varScale="1">
        <p:scale>
          <a:sx n="128" d="100"/>
          <a:sy n="128"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4611-440D-5F45-B2CD-056F81567A3F}"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F5503-E639-4240-95AA-7455060EE96A}" type="slidenum">
              <a:rPr lang="en-US" smtClean="0"/>
              <a:t>‹#›</a:t>
            </a:fld>
            <a:endParaRPr lang="en-US"/>
          </a:p>
        </p:txBody>
      </p:sp>
    </p:spTree>
    <p:extLst>
      <p:ext uri="{BB962C8B-B14F-4D97-AF65-F5344CB8AC3E}">
        <p14:creationId xmlns:p14="http://schemas.microsoft.com/office/powerpoint/2010/main" val="23738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85A8B828-0320-5C4E-AE43-B0D28CAA56EB}" type="datetime1">
              <a:rPr lang="en-US" smtClean="0"/>
              <a:t>11/16/21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C8971A8-784B-5943-8E56-A87171B367FE}" type="datetime1">
              <a:rPr lang="en-US" smtClean="0"/>
              <a:t>11/16/21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F58F052-4D68-8C40-A826-1E25BD1C50B0}" type="datetime1">
              <a:rPr lang="en-US" smtClean="0"/>
              <a:t>11/16/21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801070C-3499-B345-A724-D65F16EE8984}" type="datetime1">
              <a:rPr lang="en-US" smtClean="0"/>
              <a:t>11/16/21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A0D9B038-76B8-2046-A5B8-54CFDB6DE73B}" type="datetime1">
              <a:rPr lang="en-US" smtClean="0"/>
              <a:t>11/16/21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6DC7DE5C-EF31-5B4F-BCA9-F7A7AC1B7267}" type="datetime1">
              <a:rPr lang="en-US" smtClean="0"/>
              <a:t>11/16/21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D7FBC4C2-9061-9449-A33A-8008D6913207}" type="datetime1">
              <a:rPr lang="en-US" smtClean="0"/>
              <a:t>11/16/21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C60ED6B-F81E-4847-B952-F1296C1D5B58}" type="datetime1">
              <a:rPr lang="en-US" smtClean="0"/>
              <a:t>11/16/21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DDE485A-5633-B943-BAA4-E8BF14B55C6E}" type="datetime1">
              <a:rPr lang="en-US" smtClean="0"/>
              <a:t>11/16/21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45ACAD70-CD70-CA46-BC9D-5DB972903C84}" type="datetime1">
              <a:rPr lang="en-US" smtClean="0"/>
              <a:t>11/16/21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30DB83F-9CF7-1C42-BDF8-96F22815A096}" type="datetime1">
              <a:rPr lang="en-US" smtClean="0"/>
              <a:t>11/16/21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58D46AF3-5A7B-674E-ADF0-0957E54265C7}" type="datetime1">
              <a:rPr lang="en-US" smtClean="0"/>
              <a:t>11/16/21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
        <p:nvSpPr>
          <p:cNvPr id="4" name="Slide Number Placeholder 3">
            <a:extLst>
              <a:ext uri="{FF2B5EF4-FFF2-40B4-BE49-F238E27FC236}">
                <a16:creationId xmlns:a16="http://schemas.microsoft.com/office/drawing/2014/main" id="{271845E4-3E93-9740-B390-85F852DDF6AD}"/>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2DE3-DC45-824B-AF37-5D9EE37765F3}"/>
              </a:ext>
            </a:extLst>
          </p:cNvPr>
          <p:cNvSpPr>
            <a:spLocks noGrp="1"/>
          </p:cNvSpPr>
          <p:nvPr>
            <p:ph type="title"/>
          </p:nvPr>
        </p:nvSpPr>
        <p:spPr/>
        <p:txBody>
          <a:bodyPr/>
          <a:lstStyle/>
          <a:p>
            <a:r>
              <a:rPr lang="en-US" dirty="0"/>
              <a:t>Composition Effects</a:t>
            </a:r>
          </a:p>
        </p:txBody>
      </p:sp>
      <p:sp>
        <p:nvSpPr>
          <p:cNvPr id="3" name="Content Placeholder 2">
            <a:extLst>
              <a:ext uri="{FF2B5EF4-FFF2-40B4-BE49-F238E27FC236}">
                <a16:creationId xmlns:a16="http://schemas.microsoft.com/office/drawing/2014/main" id="{F20A2CC2-F0A5-9344-8EBF-093D46A7489B}"/>
              </a:ext>
            </a:extLst>
          </p:cNvPr>
          <p:cNvSpPr>
            <a:spLocks noGrp="1"/>
          </p:cNvSpPr>
          <p:nvPr>
            <p:ph sz="half" idx="1"/>
          </p:nvPr>
        </p:nvSpPr>
        <p:spPr>
          <a:xfrm>
            <a:off x="609600" y="1968503"/>
            <a:ext cx="5588000" cy="4157663"/>
          </a:xfrm>
        </p:spPr>
        <p:txBody>
          <a:bodyPr/>
          <a:lstStyle/>
          <a:p>
            <a:r>
              <a:rPr lang="en-US" sz="2400" dirty="0"/>
              <a:t>The developed of 9Cr-Mo steels was initially focused on oxidation resistance and creep strength</a:t>
            </a:r>
          </a:p>
          <a:p>
            <a:r>
              <a:rPr lang="en-US" sz="2400" dirty="0"/>
              <a:t>The optimized initial alloy composition considered was 9Cr, 2Mo, 1W, 0.5Si, with C, B, V, Nb, and Ta in small amounts</a:t>
            </a:r>
          </a:p>
          <a:p>
            <a:r>
              <a:rPr lang="en-US" sz="2400" dirty="0"/>
              <a:t>A reduction in Cr content lowers the oxidation resistance</a:t>
            </a:r>
          </a:p>
          <a:p>
            <a:endParaRPr lang="en-US" sz="2400" dirty="0"/>
          </a:p>
          <a:p>
            <a:endParaRPr lang="en-US" sz="2400" dirty="0"/>
          </a:p>
        </p:txBody>
      </p:sp>
      <p:sp>
        <p:nvSpPr>
          <p:cNvPr id="4" name="Content Placeholder 3">
            <a:extLst>
              <a:ext uri="{FF2B5EF4-FFF2-40B4-BE49-F238E27FC236}">
                <a16:creationId xmlns:a16="http://schemas.microsoft.com/office/drawing/2014/main" id="{32CE82F6-2880-644C-8CC9-8D36009F0741}"/>
              </a:ext>
            </a:extLst>
          </p:cNvPr>
          <p:cNvSpPr>
            <a:spLocks noGrp="1"/>
          </p:cNvSpPr>
          <p:nvPr>
            <p:ph sz="half" idx="2"/>
          </p:nvPr>
        </p:nvSpPr>
        <p:spPr/>
        <p:txBody>
          <a:bodyPr/>
          <a:lstStyle/>
          <a:p>
            <a:r>
              <a:rPr lang="en-US" sz="2400" dirty="0"/>
              <a:t>Higher Cr content has two effects, 1) it increases the hardenability leading to the formation of martensite, and 2) promotes the formation of </a:t>
            </a:r>
            <a:r>
              <a:rPr lang="en-US" sz="2400" dirty="0">
                <a:latin typeface="Symbol" pitchFamily="2" charset="2"/>
              </a:rPr>
              <a:t>d</a:t>
            </a:r>
            <a:r>
              <a:rPr lang="en-US" sz="2400" dirty="0"/>
              <a:t>-ferrite, reducing the toughness</a:t>
            </a:r>
          </a:p>
          <a:p>
            <a:r>
              <a:rPr lang="en-US" sz="2400" dirty="0"/>
              <a:t>If the </a:t>
            </a:r>
            <a:r>
              <a:rPr lang="en-US" sz="2400" dirty="0" err="1"/>
              <a:t>W+Mo</a:t>
            </a:r>
            <a:r>
              <a:rPr lang="en-US" sz="2400" dirty="0"/>
              <a:t> concentration is kept &lt;3%, creep strength will reduce, while higher amount promotes the formation of </a:t>
            </a:r>
            <a:r>
              <a:rPr lang="el-GR" sz="2400" dirty="0"/>
              <a:t>δ</a:t>
            </a:r>
            <a:r>
              <a:rPr lang="en-US" sz="2400" dirty="0"/>
              <a:t>-ferrite and brittle Fe2Mo Laves phase</a:t>
            </a:r>
          </a:p>
        </p:txBody>
      </p:sp>
      <p:sp>
        <p:nvSpPr>
          <p:cNvPr id="5" name="Slide Number Placeholder 4">
            <a:extLst>
              <a:ext uri="{FF2B5EF4-FFF2-40B4-BE49-F238E27FC236}">
                <a16:creationId xmlns:a16="http://schemas.microsoft.com/office/drawing/2014/main" id="{DF95BDF8-FCA5-234E-A836-ECB6464ECFBE}"/>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3164661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DB9D-B342-8540-9472-DABDCC074212}"/>
              </a:ext>
            </a:extLst>
          </p:cNvPr>
          <p:cNvSpPr>
            <a:spLocks noGrp="1"/>
          </p:cNvSpPr>
          <p:nvPr>
            <p:ph type="title"/>
          </p:nvPr>
        </p:nvSpPr>
        <p:spPr/>
        <p:txBody>
          <a:bodyPr/>
          <a:lstStyle/>
          <a:p>
            <a:r>
              <a:rPr lang="en-US" dirty="0"/>
              <a:t>Composition Optimization</a:t>
            </a:r>
          </a:p>
        </p:txBody>
      </p:sp>
      <p:sp>
        <p:nvSpPr>
          <p:cNvPr id="3" name="Content Placeholder 2">
            <a:extLst>
              <a:ext uri="{FF2B5EF4-FFF2-40B4-BE49-F238E27FC236}">
                <a16:creationId xmlns:a16="http://schemas.microsoft.com/office/drawing/2014/main" id="{91B76DB0-3BCC-9049-9705-E9EB7BC6C6F5}"/>
              </a:ext>
            </a:extLst>
          </p:cNvPr>
          <p:cNvSpPr>
            <a:spLocks noGrp="1"/>
          </p:cNvSpPr>
          <p:nvPr>
            <p:ph sz="half" idx="1"/>
          </p:nvPr>
        </p:nvSpPr>
        <p:spPr>
          <a:xfrm>
            <a:off x="609600" y="1896311"/>
            <a:ext cx="5701740" cy="4157663"/>
          </a:xfrm>
        </p:spPr>
        <p:txBody>
          <a:bodyPr/>
          <a:lstStyle/>
          <a:p>
            <a:r>
              <a:rPr lang="en-US" sz="2400" dirty="0"/>
              <a:t>The addition or replacement of Mo with W and B increases the stability of M23C6</a:t>
            </a:r>
          </a:p>
          <a:p>
            <a:r>
              <a:rPr lang="en-US" sz="2400" dirty="0"/>
              <a:t>Lower Ni content introduces </a:t>
            </a:r>
            <a:r>
              <a:rPr lang="el-GR" sz="2400" dirty="0"/>
              <a:t>δ</a:t>
            </a:r>
            <a:r>
              <a:rPr lang="en-US" sz="2400" dirty="0"/>
              <a:t>-ferrite, while its increase reduces creep strength</a:t>
            </a:r>
          </a:p>
          <a:p>
            <a:r>
              <a:rPr lang="en-US" sz="2400" dirty="0"/>
              <a:t>Lower Si reduces oxidation resistance, while higher Si content leads to agglomeration of carbides</a:t>
            </a:r>
          </a:p>
          <a:p>
            <a:r>
              <a:rPr lang="en-US" sz="2400" dirty="0"/>
              <a:t>The composition of all other elements can be optimized, based on structure–property correlation studies</a:t>
            </a:r>
          </a:p>
          <a:p>
            <a:endParaRPr lang="en-US" sz="2400" dirty="0"/>
          </a:p>
          <a:p>
            <a:endParaRPr lang="en-US" sz="2400" dirty="0"/>
          </a:p>
        </p:txBody>
      </p:sp>
      <p:pic>
        <p:nvPicPr>
          <p:cNvPr id="6" name="Content Placeholder 5">
            <a:extLst>
              <a:ext uri="{FF2B5EF4-FFF2-40B4-BE49-F238E27FC236}">
                <a16:creationId xmlns:a16="http://schemas.microsoft.com/office/drawing/2014/main" id="{E6C72ACA-B197-874B-8AFF-3B60BEDA5F4C}"/>
              </a:ext>
            </a:extLst>
          </p:cNvPr>
          <p:cNvPicPr>
            <a:picLocks noGrp="1" noChangeAspect="1"/>
          </p:cNvPicPr>
          <p:nvPr>
            <p:ph sz="half" idx="2"/>
          </p:nvPr>
        </p:nvPicPr>
        <p:blipFill>
          <a:blip r:embed="rId2"/>
          <a:stretch>
            <a:fillRect/>
          </a:stretch>
        </p:blipFill>
        <p:spPr>
          <a:xfrm>
            <a:off x="6311340" y="1968500"/>
            <a:ext cx="5157319" cy="4157663"/>
          </a:xfrm>
          <a:prstGeom prst="rect">
            <a:avLst/>
          </a:prstGeom>
        </p:spPr>
      </p:pic>
      <p:sp>
        <p:nvSpPr>
          <p:cNvPr id="5" name="Slide Number Placeholder 4">
            <a:extLst>
              <a:ext uri="{FF2B5EF4-FFF2-40B4-BE49-F238E27FC236}">
                <a16:creationId xmlns:a16="http://schemas.microsoft.com/office/drawing/2014/main" id="{456ED542-8D42-C844-857F-0D8FFD775085}"/>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4090063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E9DB-6FF9-6441-9BD9-5B1E310C5015}"/>
              </a:ext>
            </a:extLst>
          </p:cNvPr>
          <p:cNvSpPr>
            <a:spLocks noGrp="1"/>
          </p:cNvSpPr>
          <p:nvPr>
            <p:ph type="title"/>
          </p:nvPr>
        </p:nvSpPr>
        <p:spPr/>
        <p:txBody>
          <a:bodyPr/>
          <a:lstStyle/>
          <a:p>
            <a:r>
              <a:rPr lang="en-US" dirty="0"/>
              <a:t>Composition Optimization</a:t>
            </a:r>
          </a:p>
        </p:txBody>
      </p:sp>
      <p:sp>
        <p:nvSpPr>
          <p:cNvPr id="3" name="Content Placeholder 2">
            <a:extLst>
              <a:ext uri="{FF2B5EF4-FFF2-40B4-BE49-F238E27FC236}">
                <a16:creationId xmlns:a16="http://schemas.microsoft.com/office/drawing/2014/main" id="{9B197B7A-8B07-754C-9AD4-CD04C762EDF3}"/>
              </a:ext>
            </a:extLst>
          </p:cNvPr>
          <p:cNvSpPr>
            <a:spLocks noGrp="1"/>
          </p:cNvSpPr>
          <p:nvPr>
            <p:ph sz="half" idx="1"/>
          </p:nvPr>
        </p:nvSpPr>
        <p:spPr/>
        <p:txBody>
          <a:bodyPr/>
          <a:lstStyle/>
          <a:p>
            <a:r>
              <a:rPr lang="en-US" sz="2400" dirty="0"/>
              <a:t>The development of high creep-rupture strength steels is based on optimizing the composition, </a:t>
            </a:r>
            <a:r>
              <a:rPr lang="el-GR" sz="2400" dirty="0"/>
              <a:t>δ</a:t>
            </a:r>
            <a:r>
              <a:rPr lang="en-US" sz="2400" dirty="0"/>
              <a:t>-ferrite content, increasing the stability of the martensite, dislocation structure, and maximizing the solid solution and precipitation hardening</a:t>
            </a:r>
          </a:p>
          <a:p>
            <a:r>
              <a:rPr lang="en-US" sz="2400" dirty="0"/>
              <a:t>Based upon this property tailoring, a large number of alloys have been developed over the last 75 years</a:t>
            </a:r>
          </a:p>
          <a:p>
            <a:endParaRPr lang="en-US" sz="2400" dirty="0"/>
          </a:p>
        </p:txBody>
      </p:sp>
      <p:pic>
        <p:nvPicPr>
          <p:cNvPr id="6" name="Content Placeholder 5">
            <a:extLst>
              <a:ext uri="{FF2B5EF4-FFF2-40B4-BE49-F238E27FC236}">
                <a16:creationId xmlns:a16="http://schemas.microsoft.com/office/drawing/2014/main" id="{12BFBBD7-F263-1246-99FF-760DEB1DCCE1}"/>
              </a:ext>
            </a:extLst>
          </p:cNvPr>
          <p:cNvPicPr>
            <a:picLocks noGrp="1" noChangeAspect="1"/>
          </p:cNvPicPr>
          <p:nvPr>
            <p:ph sz="half" idx="2"/>
          </p:nvPr>
        </p:nvPicPr>
        <p:blipFill>
          <a:blip r:embed="rId2"/>
          <a:stretch>
            <a:fillRect/>
          </a:stretch>
        </p:blipFill>
        <p:spPr>
          <a:xfrm>
            <a:off x="6412862" y="1968500"/>
            <a:ext cx="4954275" cy="4157663"/>
          </a:xfrm>
          <a:prstGeom prst="rect">
            <a:avLst/>
          </a:prstGeom>
        </p:spPr>
      </p:pic>
      <p:sp>
        <p:nvSpPr>
          <p:cNvPr id="5" name="Slide Number Placeholder 4">
            <a:extLst>
              <a:ext uri="{FF2B5EF4-FFF2-40B4-BE49-F238E27FC236}">
                <a16:creationId xmlns:a16="http://schemas.microsoft.com/office/drawing/2014/main" id="{8DE97FEE-6E07-C549-A1E9-27B818328D2F}"/>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2937862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C3F1-8BF9-B244-8A4E-49CE91B3D18E}"/>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62853589-78F5-F548-A5D1-C54DBE31A85E}"/>
              </a:ext>
            </a:extLst>
          </p:cNvPr>
          <p:cNvSpPr>
            <a:spLocks noGrp="1"/>
          </p:cNvSpPr>
          <p:nvPr>
            <p:ph sz="half" idx="1"/>
          </p:nvPr>
        </p:nvSpPr>
        <p:spPr/>
        <p:txBody>
          <a:bodyPr/>
          <a:lstStyle/>
          <a:p>
            <a:r>
              <a:rPr lang="en-US" sz="2400" dirty="0"/>
              <a:t>The microstructure of the steels consists of martensite laths containing dislocations and coarse M23C6 particles located at prior austenite and ferrite grain boundaries</a:t>
            </a:r>
          </a:p>
          <a:p>
            <a:r>
              <a:rPr lang="en-US" sz="2400" dirty="0"/>
              <a:t>Finer carbide precipitates are found within the laths and at the lath/</a:t>
            </a:r>
            <a:r>
              <a:rPr lang="en-US" sz="2400" dirty="0" err="1"/>
              <a:t>subgrain</a:t>
            </a:r>
            <a:r>
              <a:rPr lang="en-US" sz="2400" dirty="0"/>
              <a:t> boundaries</a:t>
            </a:r>
          </a:p>
          <a:p>
            <a:r>
              <a:rPr lang="en-US" sz="2400" dirty="0"/>
              <a:t>M2X precipitates rich in Cr also form (</a:t>
            </a:r>
            <a:r>
              <a:rPr lang="en-US" sz="2400" dirty="0" err="1"/>
              <a:t>CrMoWV</a:t>
            </a:r>
            <a:r>
              <a:rPr lang="en-US" sz="2400" dirty="0"/>
              <a:t>)2CN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E790E6FF-7285-A749-BDC8-B0082000C5DE}"/>
              </a:ext>
            </a:extLst>
          </p:cNvPr>
          <p:cNvPicPr>
            <a:picLocks noGrp="1" noChangeAspect="1"/>
          </p:cNvPicPr>
          <p:nvPr>
            <p:ph sz="half" idx="2"/>
          </p:nvPr>
        </p:nvPicPr>
        <p:blipFill>
          <a:blip r:embed="rId2"/>
          <a:stretch>
            <a:fillRect/>
          </a:stretch>
        </p:blipFill>
        <p:spPr>
          <a:xfrm>
            <a:off x="6388100" y="2110581"/>
            <a:ext cx="5003800" cy="3873500"/>
          </a:xfrm>
          <a:prstGeom prst="rect">
            <a:avLst/>
          </a:prstGeom>
        </p:spPr>
      </p:pic>
      <p:sp>
        <p:nvSpPr>
          <p:cNvPr id="5" name="Slide Number Placeholder 4">
            <a:extLst>
              <a:ext uri="{FF2B5EF4-FFF2-40B4-BE49-F238E27FC236}">
                <a16:creationId xmlns:a16="http://schemas.microsoft.com/office/drawing/2014/main" id="{E3229D7C-736B-0A41-8B9F-320F20DF2F4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42751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5C60-1B3F-C542-87DF-4CF61879DD8E}"/>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21E46494-BEE7-1045-9BFD-80DDE9AD8A2E}"/>
              </a:ext>
            </a:extLst>
          </p:cNvPr>
          <p:cNvSpPr>
            <a:spLocks noGrp="1"/>
          </p:cNvSpPr>
          <p:nvPr>
            <p:ph sz="half" idx="1"/>
          </p:nvPr>
        </p:nvSpPr>
        <p:spPr>
          <a:xfrm>
            <a:off x="609599" y="1968503"/>
            <a:ext cx="6431260" cy="4157663"/>
          </a:xfrm>
        </p:spPr>
        <p:txBody>
          <a:bodyPr/>
          <a:lstStyle/>
          <a:p>
            <a:r>
              <a:rPr lang="en-US" sz="2400" dirty="0"/>
              <a:t>In reactor, this microstructure will change, with the M2X precipitates being replaced by MX intermetallic and Laves phases</a:t>
            </a:r>
          </a:p>
          <a:p>
            <a:r>
              <a:rPr lang="en-US" sz="2400" dirty="0"/>
              <a:t>There are three types of processes with respect to evolution of secondary phases: irradiation-induced precipitation, irradiation-enhanced transformations, and the irradiation modified phases</a:t>
            </a:r>
          </a:p>
          <a:p>
            <a:r>
              <a:rPr lang="en-US" sz="2400" dirty="0"/>
              <a:t>The evolution of these phases depends on the composition and structure of the steel and the irradiation parameters like the temperature and fluence</a:t>
            </a:r>
          </a:p>
          <a:p>
            <a:endParaRPr lang="en-US" sz="2400" dirty="0"/>
          </a:p>
        </p:txBody>
      </p:sp>
      <p:pic>
        <p:nvPicPr>
          <p:cNvPr id="6" name="Content Placeholder 5">
            <a:extLst>
              <a:ext uri="{FF2B5EF4-FFF2-40B4-BE49-F238E27FC236}">
                <a16:creationId xmlns:a16="http://schemas.microsoft.com/office/drawing/2014/main" id="{A0018B26-D51A-984A-88C0-B7C91ACF1913}"/>
              </a:ext>
            </a:extLst>
          </p:cNvPr>
          <p:cNvPicPr>
            <a:picLocks noGrp="1" noChangeAspect="1"/>
          </p:cNvPicPr>
          <p:nvPr>
            <p:ph sz="half" idx="2"/>
          </p:nvPr>
        </p:nvPicPr>
        <p:blipFill>
          <a:blip r:embed="rId2"/>
          <a:stretch>
            <a:fillRect/>
          </a:stretch>
        </p:blipFill>
        <p:spPr>
          <a:xfrm>
            <a:off x="7040859" y="1800224"/>
            <a:ext cx="5021755" cy="4157663"/>
          </a:xfrm>
          <a:prstGeom prst="rect">
            <a:avLst/>
          </a:prstGeom>
        </p:spPr>
      </p:pic>
      <p:sp>
        <p:nvSpPr>
          <p:cNvPr id="5" name="Slide Number Placeholder 4">
            <a:extLst>
              <a:ext uri="{FF2B5EF4-FFF2-40B4-BE49-F238E27FC236}">
                <a16:creationId xmlns:a16="http://schemas.microsoft.com/office/drawing/2014/main" id="{EC93C288-47AA-664A-AAAD-8793B1FF53E1}"/>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2686515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4BFA-BA27-2542-B4EC-926B6356E332}"/>
              </a:ext>
            </a:extLst>
          </p:cNvPr>
          <p:cNvSpPr>
            <a:spLocks noGrp="1"/>
          </p:cNvSpPr>
          <p:nvPr>
            <p:ph type="title"/>
          </p:nvPr>
        </p:nvSpPr>
        <p:spPr/>
        <p:txBody>
          <a:bodyPr/>
          <a:lstStyle/>
          <a:p>
            <a:r>
              <a:rPr lang="en-US" dirty="0"/>
              <a:t>Void Swelling Resistance</a:t>
            </a:r>
          </a:p>
        </p:txBody>
      </p:sp>
      <p:sp>
        <p:nvSpPr>
          <p:cNvPr id="3" name="Content Placeholder 2">
            <a:extLst>
              <a:ext uri="{FF2B5EF4-FFF2-40B4-BE49-F238E27FC236}">
                <a16:creationId xmlns:a16="http://schemas.microsoft.com/office/drawing/2014/main" id="{AB4FD8E6-A0BC-3549-AC0B-6A68700F1E48}"/>
              </a:ext>
            </a:extLst>
          </p:cNvPr>
          <p:cNvSpPr>
            <a:spLocks noGrp="1"/>
          </p:cNvSpPr>
          <p:nvPr>
            <p:ph sz="half" idx="1"/>
          </p:nvPr>
        </p:nvSpPr>
        <p:spPr/>
        <p:txBody>
          <a:bodyPr/>
          <a:lstStyle/>
          <a:p>
            <a:r>
              <a:rPr lang="en-US" sz="2400" dirty="0"/>
              <a:t>Ferritic steels were experimentally observed to exhibit superior radiation resistance compared to austenitic steels</a:t>
            </a:r>
          </a:p>
          <a:p>
            <a:r>
              <a:rPr lang="en-US" sz="2400" dirty="0"/>
              <a:t>This is largely based on their low swelling behavior</a:t>
            </a:r>
          </a:p>
          <a:p>
            <a:r>
              <a:rPr lang="en-US" sz="2400" dirty="0"/>
              <a:t>The 9Cr–1Mo steel, modified 9Cr–1Mo (Grade 91), 9Cr–2Mo, and 12Cr–1MoVW (HT9) have low swelling rates at doses as high as 200 </a:t>
            </a:r>
            <a:r>
              <a:rPr lang="en-US" sz="2400" dirty="0" err="1"/>
              <a:t>dpa</a:t>
            </a:r>
            <a:endParaRPr lang="en-US" sz="2400" dirty="0"/>
          </a:p>
          <a:p>
            <a:endParaRPr lang="en-US" sz="2400" dirty="0"/>
          </a:p>
        </p:txBody>
      </p:sp>
      <p:sp>
        <p:nvSpPr>
          <p:cNvPr id="4" name="Content Placeholder 3">
            <a:extLst>
              <a:ext uri="{FF2B5EF4-FFF2-40B4-BE49-F238E27FC236}">
                <a16:creationId xmlns:a16="http://schemas.microsoft.com/office/drawing/2014/main" id="{182DD234-80C2-D749-9726-0813B4FCDE81}"/>
              </a:ext>
            </a:extLst>
          </p:cNvPr>
          <p:cNvSpPr>
            <a:spLocks noGrp="1"/>
          </p:cNvSpPr>
          <p:nvPr>
            <p:ph sz="half" idx="2"/>
          </p:nvPr>
        </p:nvSpPr>
        <p:spPr/>
        <p:txBody>
          <a:bodyPr/>
          <a:lstStyle/>
          <a:p>
            <a:r>
              <a:rPr lang="en-US" sz="2400" dirty="0"/>
              <a:t>The threshold dose for swelling in ferritic steels is as high as nearly 200 </a:t>
            </a:r>
            <a:r>
              <a:rPr lang="en-US" sz="2400" dirty="0" err="1"/>
              <a:t>dpa</a:t>
            </a:r>
            <a:r>
              <a:rPr lang="en-US" sz="2400" dirty="0"/>
              <a:t> in contrast to 80 </a:t>
            </a:r>
            <a:r>
              <a:rPr lang="en-US" sz="2400" dirty="0" err="1"/>
              <a:t>dpa</a:t>
            </a:r>
            <a:r>
              <a:rPr lang="en-US" sz="2400" dirty="0"/>
              <a:t> for the present generation austenitic stainless steel</a:t>
            </a:r>
          </a:p>
          <a:p>
            <a:r>
              <a:rPr lang="en-US" sz="2400" dirty="0"/>
              <a:t>HT9 shows 1% swelling at 693 K for 200 </a:t>
            </a:r>
            <a:r>
              <a:rPr lang="en-US" sz="2400" dirty="0" err="1"/>
              <a:t>dpa</a:t>
            </a:r>
            <a:endParaRPr lang="en-US" sz="2400" dirty="0"/>
          </a:p>
          <a:p>
            <a:endParaRPr lang="en-US" sz="2400" dirty="0"/>
          </a:p>
        </p:txBody>
      </p:sp>
      <p:sp>
        <p:nvSpPr>
          <p:cNvPr id="5" name="Slide Number Placeholder 4">
            <a:extLst>
              <a:ext uri="{FF2B5EF4-FFF2-40B4-BE49-F238E27FC236}">
                <a16:creationId xmlns:a16="http://schemas.microsoft.com/office/drawing/2014/main" id="{CC4C8719-B8BB-254C-9E33-D4BE6B21FEAF}"/>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90205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A1C98-A690-C040-9609-B199DA735162}"/>
              </a:ext>
            </a:extLst>
          </p:cNvPr>
          <p:cNvSpPr>
            <a:spLocks noGrp="1"/>
          </p:cNvSpPr>
          <p:nvPr>
            <p:ph type="title"/>
          </p:nvPr>
        </p:nvSpPr>
        <p:spPr/>
        <p:txBody>
          <a:bodyPr/>
          <a:lstStyle/>
          <a:p>
            <a:r>
              <a:rPr lang="en-US" dirty="0"/>
              <a:t>Void Swelling</a:t>
            </a:r>
          </a:p>
        </p:txBody>
      </p:sp>
      <p:sp>
        <p:nvSpPr>
          <p:cNvPr id="3" name="Content Placeholder 2">
            <a:extLst>
              <a:ext uri="{FF2B5EF4-FFF2-40B4-BE49-F238E27FC236}">
                <a16:creationId xmlns:a16="http://schemas.microsoft.com/office/drawing/2014/main" id="{EAA4C0E0-79E2-CC45-A827-F3F7B6356347}"/>
              </a:ext>
            </a:extLst>
          </p:cNvPr>
          <p:cNvSpPr>
            <a:spLocks noGrp="1"/>
          </p:cNvSpPr>
          <p:nvPr>
            <p:ph sz="half" idx="1"/>
          </p:nvPr>
        </p:nvSpPr>
        <p:spPr/>
        <p:txBody>
          <a:bodyPr/>
          <a:lstStyle/>
          <a:p>
            <a:r>
              <a:rPr lang="en-US" sz="2400" dirty="0"/>
              <a:t>Void swelling depends crucially on the structure of the matrix lattice, in which irradiation produces the excess defects</a:t>
            </a:r>
          </a:p>
          <a:p>
            <a:r>
              <a:rPr lang="en-US" sz="2400" dirty="0"/>
              <a:t>There are several reasons why the swelling resistance in ferritic steels is lower than austenitic steels</a:t>
            </a:r>
          </a:p>
          <a:p>
            <a:r>
              <a:rPr lang="en-US" sz="2400" dirty="0"/>
              <a:t>First, the relaxation volume for interstitials is large in ferrite than in austenite</a:t>
            </a:r>
          </a:p>
          <a:p>
            <a:endParaRPr lang="en-US" sz="2400" dirty="0"/>
          </a:p>
        </p:txBody>
      </p:sp>
      <p:sp>
        <p:nvSpPr>
          <p:cNvPr id="4" name="Content Placeholder 3">
            <a:extLst>
              <a:ext uri="{FF2B5EF4-FFF2-40B4-BE49-F238E27FC236}">
                <a16:creationId xmlns:a16="http://schemas.microsoft.com/office/drawing/2014/main" id="{568BE3E7-3073-8241-97A5-B8B60DAEE192}"/>
              </a:ext>
            </a:extLst>
          </p:cNvPr>
          <p:cNvSpPr>
            <a:spLocks noGrp="1"/>
          </p:cNvSpPr>
          <p:nvPr>
            <p:ph sz="half" idx="2"/>
          </p:nvPr>
        </p:nvSpPr>
        <p:spPr/>
        <p:txBody>
          <a:bodyPr/>
          <a:lstStyle/>
          <a:p>
            <a:r>
              <a:rPr lang="en-US" sz="2400" dirty="0"/>
              <a:t>Thus, for a given interstitial, the strain field is larger in ferrite</a:t>
            </a:r>
          </a:p>
          <a:p>
            <a:r>
              <a:rPr lang="en-US" sz="2400" dirty="0"/>
              <a:t>This has the impact of more strongly repelling other interstitials, and more strongly attracting vacancies</a:t>
            </a:r>
          </a:p>
          <a:p>
            <a:r>
              <a:rPr lang="en-US" sz="2400" dirty="0"/>
              <a:t>Second, the migration barrier of vacancies in ferrite is much lower than in austenite (0.55 eV to 1.4 eV)</a:t>
            </a:r>
          </a:p>
        </p:txBody>
      </p:sp>
      <p:sp>
        <p:nvSpPr>
          <p:cNvPr id="5" name="Slide Number Placeholder 4">
            <a:extLst>
              <a:ext uri="{FF2B5EF4-FFF2-40B4-BE49-F238E27FC236}">
                <a16:creationId xmlns:a16="http://schemas.microsoft.com/office/drawing/2014/main" id="{C5BD9C95-E81A-FA49-A9F1-7D9A3C29249B}"/>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240463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F5B43-335B-874E-97A8-8C8FD2782C6C}"/>
              </a:ext>
            </a:extLst>
          </p:cNvPr>
          <p:cNvSpPr>
            <a:spLocks noGrp="1"/>
          </p:cNvSpPr>
          <p:nvPr>
            <p:ph type="title"/>
          </p:nvPr>
        </p:nvSpPr>
        <p:spPr/>
        <p:txBody>
          <a:bodyPr/>
          <a:lstStyle/>
          <a:p>
            <a:r>
              <a:rPr lang="en-US" dirty="0"/>
              <a:t>Void Swelling</a:t>
            </a:r>
          </a:p>
        </p:txBody>
      </p:sp>
      <p:sp>
        <p:nvSpPr>
          <p:cNvPr id="3" name="Content Placeholder 2">
            <a:extLst>
              <a:ext uri="{FF2B5EF4-FFF2-40B4-BE49-F238E27FC236}">
                <a16:creationId xmlns:a16="http://schemas.microsoft.com/office/drawing/2014/main" id="{1AAEF490-6EF8-A642-BE11-045B616DA354}"/>
              </a:ext>
            </a:extLst>
          </p:cNvPr>
          <p:cNvSpPr>
            <a:spLocks noGrp="1"/>
          </p:cNvSpPr>
          <p:nvPr>
            <p:ph sz="half" idx="1"/>
          </p:nvPr>
        </p:nvSpPr>
        <p:spPr/>
        <p:txBody>
          <a:bodyPr/>
          <a:lstStyle/>
          <a:p>
            <a:r>
              <a:rPr lang="en-US" sz="2400" dirty="0"/>
              <a:t>Since vacancies are more mobile in ferrite, recombination is more likely with the dispersed isolated interstitials</a:t>
            </a:r>
          </a:p>
          <a:p>
            <a:r>
              <a:rPr lang="en-US" sz="2400" dirty="0"/>
              <a:t>Additionally, excess vacancies can be trapped at carbide particles</a:t>
            </a:r>
          </a:p>
          <a:p>
            <a:r>
              <a:rPr lang="en-US" sz="2400" dirty="0"/>
              <a:t>The C-vacancy binding energy in ferrite is twice that in austenite</a:t>
            </a:r>
          </a:p>
          <a:p>
            <a:r>
              <a:rPr lang="en-US" sz="2400" dirty="0"/>
              <a:t>Finally, the way dislocations and solutes interact in ferrite makes them strong sinks</a:t>
            </a:r>
          </a:p>
          <a:p>
            <a:endParaRPr lang="en-US" sz="2400" dirty="0"/>
          </a:p>
        </p:txBody>
      </p:sp>
      <p:sp>
        <p:nvSpPr>
          <p:cNvPr id="4" name="Content Placeholder 3">
            <a:extLst>
              <a:ext uri="{FF2B5EF4-FFF2-40B4-BE49-F238E27FC236}">
                <a16:creationId xmlns:a16="http://schemas.microsoft.com/office/drawing/2014/main" id="{B844D9BB-0DC5-DF44-8BE5-C689AD2C1AE3}"/>
              </a:ext>
            </a:extLst>
          </p:cNvPr>
          <p:cNvSpPr>
            <a:spLocks noGrp="1"/>
          </p:cNvSpPr>
          <p:nvPr>
            <p:ph sz="half" idx="2"/>
          </p:nvPr>
        </p:nvSpPr>
        <p:spPr/>
        <p:txBody>
          <a:bodyPr/>
          <a:lstStyle/>
          <a:p>
            <a:r>
              <a:rPr lang="en-US" sz="2400" dirty="0"/>
              <a:t>Given that solutes are oversized </a:t>
            </a:r>
            <a:r>
              <a:rPr lang="en-US" sz="2400" dirty="0" err="1"/>
              <a:t>substitutionals</a:t>
            </a:r>
            <a:r>
              <a:rPr lang="en-US" sz="2400" dirty="0"/>
              <a:t> or interstitials and have a high binding energy with dislocations (often the case), “atmospheres” of solutes can form around dislocations, which are effective sinks for vacancies</a:t>
            </a:r>
          </a:p>
          <a:p>
            <a:r>
              <a:rPr lang="en-US" sz="2400" dirty="0"/>
              <a:t>These fundamental differences in the behavior of solutes and point defects make ferritic steel superior to austenitic steels, with respect to void swelling</a:t>
            </a:r>
          </a:p>
        </p:txBody>
      </p:sp>
      <p:sp>
        <p:nvSpPr>
          <p:cNvPr id="5" name="Slide Number Placeholder 4">
            <a:extLst>
              <a:ext uri="{FF2B5EF4-FFF2-40B4-BE49-F238E27FC236}">
                <a16:creationId xmlns:a16="http://schemas.microsoft.com/office/drawing/2014/main" id="{24A1A010-D0E0-964D-A43D-68F88BB26061}"/>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3116764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F2C3-DFA8-4F40-B44F-BCE1E881C7D0}"/>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F141571C-4479-7A40-9A3A-7DA9E1D12056}"/>
              </a:ext>
            </a:extLst>
          </p:cNvPr>
          <p:cNvSpPr>
            <a:spLocks noGrp="1"/>
          </p:cNvSpPr>
          <p:nvPr>
            <p:ph sz="half" idx="1"/>
          </p:nvPr>
        </p:nvSpPr>
        <p:spPr/>
        <p:txBody>
          <a:bodyPr/>
          <a:lstStyle/>
          <a:p>
            <a:r>
              <a:rPr lang="en-US" sz="2400" dirty="0"/>
              <a:t>Microstructure changes lead to irradiation hardening of the steel</a:t>
            </a:r>
          </a:p>
          <a:p>
            <a:r>
              <a:rPr lang="en-US" sz="2400" dirty="0"/>
              <a:t>High amounts of carbon in 12% Cr steels leads to a large amount of precipitation, up to twice as much as 9% Cr steels</a:t>
            </a:r>
          </a:p>
          <a:p>
            <a:r>
              <a:rPr lang="en-US" sz="2400" dirty="0"/>
              <a:t>This high carbon content is needed to use steels as martensite</a:t>
            </a:r>
          </a:p>
          <a:p>
            <a:r>
              <a:rPr lang="en-US" sz="2400" dirty="0"/>
              <a:t>Both the steels have mainly M23C6 carbides with a small fraction of monocarbides</a:t>
            </a:r>
          </a:p>
          <a:p>
            <a:endParaRPr lang="en-US" sz="2400" dirty="0"/>
          </a:p>
        </p:txBody>
      </p:sp>
      <p:sp>
        <p:nvSpPr>
          <p:cNvPr id="4" name="Content Placeholder 3">
            <a:extLst>
              <a:ext uri="{FF2B5EF4-FFF2-40B4-BE49-F238E27FC236}">
                <a16:creationId xmlns:a16="http://schemas.microsoft.com/office/drawing/2014/main" id="{CFD8FFEA-2876-854D-9FE5-15EF1F255D6E}"/>
              </a:ext>
            </a:extLst>
          </p:cNvPr>
          <p:cNvSpPr>
            <a:spLocks noGrp="1"/>
          </p:cNvSpPr>
          <p:nvPr>
            <p:ph sz="half" idx="2"/>
          </p:nvPr>
        </p:nvSpPr>
        <p:spPr/>
        <p:txBody>
          <a:bodyPr/>
          <a:lstStyle/>
          <a:p>
            <a:r>
              <a:rPr lang="en-US" sz="2400" dirty="0"/>
              <a:t>This high concentration of precipitates can eventually lead to brittle failure</a:t>
            </a:r>
          </a:p>
          <a:p>
            <a:r>
              <a:rPr lang="en-US" sz="2400" dirty="0"/>
              <a:t>The critical stress to propagate a crack is inversely proportional to the crack length, and crack length at initiation is equal to the diameter of the carbide precipitate, then fracture stress also decreases with increasing precipitate size</a:t>
            </a:r>
          </a:p>
          <a:p>
            <a:endParaRPr lang="en-US" sz="2400" dirty="0"/>
          </a:p>
        </p:txBody>
      </p:sp>
      <p:sp>
        <p:nvSpPr>
          <p:cNvPr id="5" name="Slide Number Placeholder 4">
            <a:extLst>
              <a:ext uri="{FF2B5EF4-FFF2-40B4-BE49-F238E27FC236}">
                <a16:creationId xmlns:a16="http://schemas.microsoft.com/office/drawing/2014/main" id="{3E31CFDE-F876-654F-A677-08E924296796}"/>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82425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788D-3F44-1149-A01F-96D53B58D081}"/>
              </a:ext>
            </a:extLst>
          </p:cNvPr>
          <p:cNvSpPr>
            <a:spLocks noGrp="1"/>
          </p:cNvSpPr>
          <p:nvPr>
            <p:ph type="title"/>
          </p:nvPr>
        </p:nvSpPr>
        <p:spPr/>
        <p:txBody>
          <a:bodyPr/>
          <a:lstStyle/>
          <a:p>
            <a:r>
              <a:rPr lang="en-US" dirty="0"/>
              <a:t>Precipitate Hardening</a:t>
            </a:r>
          </a:p>
        </p:txBody>
      </p:sp>
      <p:sp>
        <p:nvSpPr>
          <p:cNvPr id="3" name="Content Placeholder 2">
            <a:extLst>
              <a:ext uri="{FF2B5EF4-FFF2-40B4-BE49-F238E27FC236}">
                <a16:creationId xmlns:a16="http://schemas.microsoft.com/office/drawing/2014/main" id="{3A6D56F5-6029-3F4C-B659-1222CD1ABBF0}"/>
              </a:ext>
            </a:extLst>
          </p:cNvPr>
          <p:cNvSpPr>
            <a:spLocks noGrp="1"/>
          </p:cNvSpPr>
          <p:nvPr>
            <p:ph sz="half" idx="1"/>
          </p:nvPr>
        </p:nvSpPr>
        <p:spPr>
          <a:xfrm>
            <a:off x="609599" y="1968503"/>
            <a:ext cx="10972799" cy="1579767"/>
          </a:xfrm>
        </p:spPr>
        <p:txBody>
          <a:bodyPr/>
          <a:lstStyle/>
          <a:p>
            <a:r>
              <a:rPr lang="en-US" sz="2400" dirty="0"/>
              <a:t>Precipitation hardening relies on changes in solid solubility with temperature to produce fine particles of an impurity phase, which impede the movement of dislocations</a:t>
            </a:r>
          </a:p>
          <a:p>
            <a:r>
              <a:rPr lang="en-US" sz="2400" dirty="0"/>
              <a:t>Since dislocations are often the dominant carriers of plasticity, this serves to harden the material</a:t>
            </a:r>
          </a:p>
        </p:txBody>
      </p:sp>
      <p:sp>
        <p:nvSpPr>
          <p:cNvPr id="5" name="Slide Number Placeholder 4">
            <a:extLst>
              <a:ext uri="{FF2B5EF4-FFF2-40B4-BE49-F238E27FC236}">
                <a16:creationId xmlns:a16="http://schemas.microsoft.com/office/drawing/2014/main" id="{BBD3415F-C0C7-5546-B5DD-521EE3D545E9}"/>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1026" name="Picture 2" descr="What Are The 3 Stages In Precipitation Hardening?">
            <a:extLst>
              <a:ext uri="{FF2B5EF4-FFF2-40B4-BE49-F238E27FC236}">
                <a16:creationId xmlns:a16="http://schemas.microsoft.com/office/drawing/2014/main" id="{C8D2147F-D662-C84E-8703-2C21F5CB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440" y="4175702"/>
            <a:ext cx="3694320" cy="2545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recipitation Hardening - Age Hardening - Definition | Material  Properties">
            <a:extLst>
              <a:ext uri="{FF2B5EF4-FFF2-40B4-BE49-F238E27FC236}">
                <a16:creationId xmlns:a16="http://schemas.microsoft.com/office/drawing/2014/main" id="{FAD93F94-B038-A54A-A5E6-5B1EFD3B0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728" y="3901590"/>
            <a:ext cx="3897382" cy="292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4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BEB4-C0A2-6444-9DD3-D3571E498AAE}"/>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5C050FD-4806-154F-9C5B-07B44940DAA2}"/>
              </a:ext>
            </a:extLst>
          </p:cNvPr>
          <p:cNvSpPr>
            <a:spLocks noGrp="1"/>
          </p:cNvSpPr>
          <p:nvPr>
            <p:ph idx="1"/>
          </p:nvPr>
        </p:nvSpPr>
        <p:spPr>
          <a:xfrm>
            <a:off x="609600" y="2032271"/>
            <a:ext cx="10972800" cy="3845418"/>
          </a:xfrm>
        </p:spPr>
        <p:txBody>
          <a:bodyPr/>
          <a:lstStyle/>
          <a:p>
            <a:r>
              <a:rPr lang="en-US" sz="2000" dirty="0"/>
              <a:t>To remove this (</a:t>
            </a:r>
            <a:r>
              <a:rPr lang="en-US" sz="2000" dirty="0" err="1"/>
              <a:t>U,Mo</a:t>
            </a:r>
            <a:r>
              <a:rPr lang="en-US" sz="2000" dirty="0"/>
              <a:t>)Al phase, we can: 1) coat the particles; 2) modify chemistry (such as by adding Si); 3) substitute the Al matrix with another materials; 4) remove the matrix</a:t>
            </a:r>
          </a:p>
          <a:p>
            <a:r>
              <a:rPr lang="en-US" sz="2000" dirty="0"/>
              <a:t>Fuel fabrication specifications can dramatically affect the microstructure and thus the performance of the fuel – this is more critical for monolithic fuels</a:t>
            </a:r>
          </a:p>
          <a:p>
            <a:r>
              <a:rPr lang="en-US" sz="2000" dirty="0"/>
              <a:t>The Zr interdiffusion barrier prevents UMo-Al interaction, but creates new interaction layers with a series of phases present</a:t>
            </a:r>
          </a:p>
          <a:p>
            <a:r>
              <a:rPr lang="en-US" sz="2000" dirty="0"/>
              <a:t>UMo fuel creeps, creating a bulge just inside the edge of the fuel</a:t>
            </a:r>
          </a:p>
          <a:p>
            <a:r>
              <a:rPr lang="en-US" sz="2000" dirty="0"/>
              <a:t>Decomposed regions can accelerate grain refinement and swelling and can be reduced through chemical homogenization and annealing</a:t>
            </a:r>
          </a:p>
          <a:p>
            <a:r>
              <a:rPr lang="en-US" sz="2000" dirty="0"/>
              <a:t>Al is ideally suited for the research reactor environment with its excellent corrosion and swelling resistance at applicable temperatures</a:t>
            </a:r>
          </a:p>
          <a:p>
            <a:r>
              <a:rPr lang="en-US" sz="2000" dirty="0"/>
              <a:t>Microstructural modeling is attempting to describe the variety of governing phenomena in UMo fuel</a:t>
            </a:r>
          </a:p>
          <a:p>
            <a:endParaRPr lang="en-US" sz="2000" dirty="0"/>
          </a:p>
        </p:txBody>
      </p:sp>
      <p:sp>
        <p:nvSpPr>
          <p:cNvPr id="4" name="Slide Number Placeholder 3">
            <a:extLst>
              <a:ext uri="{FF2B5EF4-FFF2-40B4-BE49-F238E27FC236}">
                <a16:creationId xmlns:a16="http://schemas.microsoft.com/office/drawing/2014/main" id="{06B411E1-38A2-8140-8229-211861ABD96C}"/>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2586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72658-2C28-8243-906C-C9BCBE8D1E81}"/>
              </a:ext>
            </a:extLst>
          </p:cNvPr>
          <p:cNvSpPr>
            <a:spLocks noGrp="1"/>
          </p:cNvSpPr>
          <p:nvPr>
            <p:ph type="title"/>
          </p:nvPr>
        </p:nvSpPr>
        <p:spPr/>
        <p:txBody>
          <a:bodyPr/>
          <a:lstStyle/>
          <a:p>
            <a:r>
              <a:rPr lang="en-US" dirty="0"/>
              <a:t>Irradiation Hardening</a:t>
            </a:r>
          </a:p>
        </p:txBody>
      </p:sp>
      <p:sp>
        <p:nvSpPr>
          <p:cNvPr id="3" name="Content Placeholder 2">
            <a:extLst>
              <a:ext uri="{FF2B5EF4-FFF2-40B4-BE49-F238E27FC236}">
                <a16:creationId xmlns:a16="http://schemas.microsoft.com/office/drawing/2014/main" id="{D6E19246-BFBE-134A-999D-1EC93AA27DA5}"/>
              </a:ext>
            </a:extLst>
          </p:cNvPr>
          <p:cNvSpPr>
            <a:spLocks noGrp="1"/>
          </p:cNvSpPr>
          <p:nvPr>
            <p:ph sz="half" idx="1"/>
          </p:nvPr>
        </p:nvSpPr>
        <p:spPr/>
        <p:txBody>
          <a:bodyPr/>
          <a:lstStyle/>
          <a:p>
            <a:r>
              <a:rPr lang="en-US" sz="2400" dirty="0"/>
              <a:t>Cr rich, bcc alpha’ precipitates form in the higher chromium steel during thermal exposure and irradiation lead to hardening and embrittlement of the steel</a:t>
            </a:r>
          </a:p>
          <a:p>
            <a:r>
              <a:rPr lang="en-US" sz="2400" dirty="0"/>
              <a:t>Delta ferrite can promote the formation of alpha’ precipitates</a:t>
            </a:r>
          </a:p>
          <a:p>
            <a:r>
              <a:rPr lang="en-US" sz="2400" dirty="0"/>
              <a:t>Fe2Mo type precipitates have also been observed to form in HT9 and T91</a:t>
            </a:r>
          </a:p>
          <a:p>
            <a:endParaRPr lang="en-US" sz="2400" dirty="0"/>
          </a:p>
        </p:txBody>
      </p:sp>
      <p:sp>
        <p:nvSpPr>
          <p:cNvPr id="4" name="Content Placeholder 3">
            <a:extLst>
              <a:ext uri="{FF2B5EF4-FFF2-40B4-BE49-F238E27FC236}">
                <a16:creationId xmlns:a16="http://schemas.microsoft.com/office/drawing/2014/main" id="{34563EC0-A1EC-0141-B13A-5190969D115A}"/>
              </a:ext>
            </a:extLst>
          </p:cNvPr>
          <p:cNvSpPr>
            <a:spLocks noGrp="1"/>
          </p:cNvSpPr>
          <p:nvPr>
            <p:ph sz="half" idx="2"/>
          </p:nvPr>
        </p:nvSpPr>
        <p:spPr/>
        <p:txBody>
          <a:bodyPr/>
          <a:lstStyle/>
          <a:p>
            <a:r>
              <a:rPr lang="en-US" sz="2400" dirty="0"/>
              <a:t>The </a:t>
            </a:r>
            <a:r>
              <a:rPr lang="en-US" sz="2400" dirty="0">
                <a:latin typeface="Symbol" pitchFamily="2" charset="2"/>
              </a:rPr>
              <a:t>s</a:t>
            </a:r>
            <a:r>
              <a:rPr lang="en-US" sz="2400" dirty="0"/>
              <a:t> phase (Fe–Cr phase, enriched in Si, Ni, and P) has been observed to form around the M23C6 particles in 9–13% Cr martensitic steels after irradiation</a:t>
            </a:r>
          </a:p>
          <a:p>
            <a:r>
              <a:rPr lang="en-US" sz="2400" dirty="0">
                <a:latin typeface="Symbol" pitchFamily="2" charset="2"/>
              </a:rPr>
              <a:t>s</a:t>
            </a:r>
            <a:r>
              <a:rPr lang="en-US" sz="2400" dirty="0"/>
              <a:t> phase formation is considered to be caused by radiation induced segregation</a:t>
            </a:r>
          </a:p>
          <a:p>
            <a:endParaRPr lang="en-US" sz="2400" dirty="0"/>
          </a:p>
        </p:txBody>
      </p:sp>
      <p:sp>
        <p:nvSpPr>
          <p:cNvPr id="5" name="Slide Number Placeholder 4">
            <a:extLst>
              <a:ext uri="{FF2B5EF4-FFF2-40B4-BE49-F238E27FC236}">
                <a16:creationId xmlns:a16="http://schemas.microsoft.com/office/drawing/2014/main" id="{22363FC8-0263-AC4F-A8F9-1767BF854DBE}"/>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148717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C8B1-7826-3B44-9940-1D60C4324A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28C9A359-7423-E949-8E42-4038B6DBED8C}"/>
              </a:ext>
            </a:extLst>
          </p:cNvPr>
          <p:cNvSpPr>
            <a:spLocks noGrp="1"/>
          </p:cNvSpPr>
          <p:nvPr>
            <p:ph sz="half" idx="1"/>
          </p:nvPr>
        </p:nvSpPr>
        <p:spPr/>
        <p:txBody>
          <a:bodyPr/>
          <a:lstStyle/>
          <a:p>
            <a:r>
              <a:rPr lang="en-US" sz="2400" dirty="0"/>
              <a:t>Irradiation creep resistance needs a good combination of thermal creep behavior and long-term microstructural stability at high temperature</a:t>
            </a:r>
          </a:p>
          <a:p>
            <a:r>
              <a:rPr lang="en-US" sz="2400" dirty="0"/>
              <a:t>In order to fabricate creep resistant steels, you design to have a number of microstructural features that are present</a:t>
            </a:r>
          </a:p>
          <a:p>
            <a:endParaRPr lang="en-US" sz="2400" dirty="0"/>
          </a:p>
        </p:txBody>
      </p:sp>
      <p:sp>
        <p:nvSpPr>
          <p:cNvPr id="4" name="Content Placeholder 3">
            <a:extLst>
              <a:ext uri="{FF2B5EF4-FFF2-40B4-BE49-F238E27FC236}">
                <a16:creationId xmlns:a16="http://schemas.microsoft.com/office/drawing/2014/main" id="{419B4FA0-B38F-C94B-A52E-1A0730EAE39B}"/>
              </a:ext>
            </a:extLst>
          </p:cNvPr>
          <p:cNvSpPr>
            <a:spLocks noGrp="1"/>
          </p:cNvSpPr>
          <p:nvPr>
            <p:ph sz="half" idx="2"/>
          </p:nvPr>
        </p:nvSpPr>
        <p:spPr/>
        <p:txBody>
          <a:bodyPr/>
          <a:lstStyle/>
          <a:p>
            <a:r>
              <a:rPr lang="en-US" sz="2400" dirty="0"/>
              <a:t>Introduce high dislocation density to increase the strength of the basic lattice</a:t>
            </a:r>
          </a:p>
          <a:p>
            <a:r>
              <a:rPr lang="en-US" sz="2400" dirty="0"/>
              <a:t>Strengthen the host lattice by solid solution strengtheners or defects</a:t>
            </a:r>
          </a:p>
          <a:p>
            <a:r>
              <a:rPr lang="en-US" sz="2400" dirty="0"/>
              <a:t>Stabilize the boundaries created by phase transformations by precipitating carbides along the boundaries</a:t>
            </a:r>
          </a:p>
          <a:p>
            <a:endParaRPr lang="en-US" sz="2400" dirty="0"/>
          </a:p>
        </p:txBody>
      </p:sp>
      <p:sp>
        <p:nvSpPr>
          <p:cNvPr id="5" name="Slide Number Placeholder 4">
            <a:extLst>
              <a:ext uri="{FF2B5EF4-FFF2-40B4-BE49-F238E27FC236}">
                <a16:creationId xmlns:a16="http://schemas.microsoft.com/office/drawing/2014/main" id="{535DBE61-C9E1-3043-86E3-E194BDFDE090}"/>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75997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C8B1-7826-3B44-9940-1D60C4324A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28C9A359-7423-E949-8E42-4038B6DBED8C}"/>
              </a:ext>
            </a:extLst>
          </p:cNvPr>
          <p:cNvSpPr>
            <a:spLocks noGrp="1"/>
          </p:cNvSpPr>
          <p:nvPr>
            <p:ph sz="half" idx="1"/>
          </p:nvPr>
        </p:nvSpPr>
        <p:spPr/>
        <p:txBody>
          <a:bodyPr/>
          <a:lstStyle/>
          <a:p>
            <a:r>
              <a:rPr lang="en-US" sz="2400" dirty="0"/>
              <a:t>Arrest dislocation glide and climb by selection of crystal structure, solid solution, interfaces, dislocation interactions</a:t>
            </a:r>
          </a:p>
          <a:p>
            <a:r>
              <a:rPr lang="en-US" sz="2400" dirty="0"/>
              <a:t>Resist sliding of grain boundaries by introducing special types of boundaries and anchoring the boundaries with precipitates</a:t>
            </a:r>
          </a:p>
          <a:p>
            <a:r>
              <a:rPr lang="en-US" sz="2400" dirty="0"/>
              <a:t>Ensure long-term stability of the microstructure, especially against recovery and coarsening of the fine second phase particles</a:t>
            </a:r>
          </a:p>
          <a:p>
            <a:endParaRPr lang="en-US" sz="2400" dirty="0"/>
          </a:p>
        </p:txBody>
      </p:sp>
      <p:sp>
        <p:nvSpPr>
          <p:cNvPr id="4" name="Content Placeholder 3">
            <a:extLst>
              <a:ext uri="{FF2B5EF4-FFF2-40B4-BE49-F238E27FC236}">
                <a16:creationId xmlns:a16="http://schemas.microsoft.com/office/drawing/2014/main" id="{419B4FA0-B38F-C94B-A52E-1A0730EAE39B}"/>
              </a:ext>
            </a:extLst>
          </p:cNvPr>
          <p:cNvSpPr>
            <a:spLocks noGrp="1"/>
          </p:cNvSpPr>
          <p:nvPr>
            <p:ph sz="half" idx="2"/>
          </p:nvPr>
        </p:nvSpPr>
        <p:spPr>
          <a:xfrm>
            <a:off x="5994401" y="1968503"/>
            <a:ext cx="5932556" cy="4157663"/>
          </a:xfrm>
        </p:spPr>
        <p:txBody>
          <a:bodyPr/>
          <a:lstStyle/>
          <a:p>
            <a:r>
              <a:rPr lang="en-US" sz="2000" dirty="0"/>
              <a:t>In the case of 9–12 Cr steels, the martensitic lath structure decorated with only MX which should be stable over long-term service life is the most desired structure</a:t>
            </a:r>
          </a:p>
          <a:p>
            <a:endParaRPr lang="en-US" sz="2000" dirty="0"/>
          </a:p>
        </p:txBody>
      </p:sp>
      <p:sp>
        <p:nvSpPr>
          <p:cNvPr id="5" name="Slide Number Placeholder 4">
            <a:extLst>
              <a:ext uri="{FF2B5EF4-FFF2-40B4-BE49-F238E27FC236}">
                <a16:creationId xmlns:a16="http://schemas.microsoft.com/office/drawing/2014/main" id="{535DBE61-C9E1-3043-86E3-E194BDFDE090}"/>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pic>
        <p:nvPicPr>
          <p:cNvPr id="6" name="Picture 5">
            <a:extLst>
              <a:ext uri="{FF2B5EF4-FFF2-40B4-BE49-F238E27FC236}">
                <a16:creationId xmlns:a16="http://schemas.microsoft.com/office/drawing/2014/main" id="{8C4A62BA-990D-604B-A7F4-75632C486E30}"/>
              </a:ext>
            </a:extLst>
          </p:cNvPr>
          <p:cNvPicPr>
            <a:picLocks noChangeAspect="1"/>
          </p:cNvPicPr>
          <p:nvPr/>
        </p:nvPicPr>
        <p:blipFill>
          <a:blip r:embed="rId2"/>
          <a:stretch>
            <a:fillRect/>
          </a:stretch>
        </p:blipFill>
        <p:spPr>
          <a:xfrm>
            <a:off x="6756400" y="3489636"/>
            <a:ext cx="4267200" cy="3302000"/>
          </a:xfrm>
          <a:prstGeom prst="rect">
            <a:avLst/>
          </a:prstGeom>
        </p:spPr>
      </p:pic>
      <p:sp>
        <p:nvSpPr>
          <p:cNvPr id="7" name="TextBox 6">
            <a:extLst>
              <a:ext uri="{FF2B5EF4-FFF2-40B4-BE49-F238E27FC236}">
                <a16:creationId xmlns:a16="http://schemas.microsoft.com/office/drawing/2014/main" id="{B889066C-7788-F64A-8BD0-54D5DA4CF547}"/>
              </a:ext>
            </a:extLst>
          </p:cNvPr>
          <p:cNvSpPr txBox="1"/>
          <p:nvPr/>
        </p:nvSpPr>
        <p:spPr>
          <a:xfrm>
            <a:off x="6669157" y="3617843"/>
            <a:ext cx="1262269" cy="307777"/>
          </a:xfrm>
          <a:prstGeom prst="rect">
            <a:avLst/>
          </a:prstGeom>
          <a:noFill/>
        </p:spPr>
        <p:txBody>
          <a:bodyPr wrap="square" rtlCol="0">
            <a:spAutoFit/>
          </a:bodyPr>
          <a:lstStyle/>
          <a:p>
            <a:r>
              <a:rPr lang="en-US" sz="1400" dirty="0"/>
              <a:t>undesirable</a:t>
            </a:r>
          </a:p>
        </p:txBody>
      </p:sp>
      <p:sp>
        <p:nvSpPr>
          <p:cNvPr id="8" name="TextBox 7">
            <a:extLst>
              <a:ext uri="{FF2B5EF4-FFF2-40B4-BE49-F238E27FC236}">
                <a16:creationId xmlns:a16="http://schemas.microsoft.com/office/drawing/2014/main" id="{5E97DBEF-193F-0D40-A925-F88E9B5CC83F}"/>
              </a:ext>
            </a:extLst>
          </p:cNvPr>
          <p:cNvSpPr txBox="1"/>
          <p:nvPr/>
        </p:nvSpPr>
        <p:spPr>
          <a:xfrm>
            <a:off x="9848574" y="5853468"/>
            <a:ext cx="1262269" cy="307777"/>
          </a:xfrm>
          <a:prstGeom prst="rect">
            <a:avLst/>
          </a:prstGeom>
          <a:noFill/>
        </p:spPr>
        <p:txBody>
          <a:bodyPr wrap="square" rtlCol="0">
            <a:spAutoFit/>
          </a:bodyPr>
          <a:lstStyle/>
          <a:p>
            <a:r>
              <a:rPr lang="en-US" sz="1400" dirty="0"/>
              <a:t>desirable</a:t>
            </a:r>
          </a:p>
        </p:txBody>
      </p:sp>
    </p:spTree>
    <p:extLst>
      <p:ext uri="{BB962C8B-B14F-4D97-AF65-F5344CB8AC3E}">
        <p14:creationId xmlns:p14="http://schemas.microsoft.com/office/powerpoint/2010/main" val="149073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D460-5F73-5A49-9731-69FF9FDCC0C9}"/>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FC2127D7-3433-584D-92F1-14515AFFE7C1}"/>
              </a:ext>
            </a:extLst>
          </p:cNvPr>
          <p:cNvSpPr>
            <a:spLocks noGrp="1"/>
          </p:cNvSpPr>
          <p:nvPr>
            <p:ph sz="half" idx="1"/>
          </p:nvPr>
        </p:nvSpPr>
        <p:spPr/>
        <p:txBody>
          <a:bodyPr/>
          <a:lstStyle/>
          <a:p>
            <a:r>
              <a:rPr lang="en-US" sz="2400" dirty="0"/>
              <a:t>This microstructure can only be obtained with very low amounts of C, and we need high amounts of C to have appropriate high temperature behavior</a:t>
            </a:r>
          </a:p>
          <a:p>
            <a:r>
              <a:rPr lang="en-US" sz="2400" dirty="0"/>
              <a:t>So careful tailoring of alloying elements has led to improvement of the creep strength</a:t>
            </a:r>
          </a:p>
          <a:p>
            <a:endParaRPr lang="en-US" sz="2400" dirty="0"/>
          </a:p>
        </p:txBody>
      </p:sp>
      <p:pic>
        <p:nvPicPr>
          <p:cNvPr id="6" name="Content Placeholder 5">
            <a:extLst>
              <a:ext uri="{FF2B5EF4-FFF2-40B4-BE49-F238E27FC236}">
                <a16:creationId xmlns:a16="http://schemas.microsoft.com/office/drawing/2014/main" id="{3DBDA3D6-971F-E647-89EC-39D7A21A7B7E}"/>
              </a:ext>
            </a:extLst>
          </p:cNvPr>
          <p:cNvPicPr>
            <a:picLocks noGrp="1" noChangeAspect="1"/>
          </p:cNvPicPr>
          <p:nvPr>
            <p:ph sz="half" idx="2"/>
          </p:nvPr>
        </p:nvPicPr>
        <p:blipFill>
          <a:blip r:embed="rId2"/>
          <a:stretch>
            <a:fillRect/>
          </a:stretch>
        </p:blipFill>
        <p:spPr>
          <a:xfrm>
            <a:off x="8148085" y="1968503"/>
            <a:ext cx="3173481" cy="4157663"/>
          </a:xfrm>
          <a:prstGeom prst="rect">
            <a:avLst/>
          </a:prstGeom>
        </p:spPr>
      </p:pic>
      <p:sp>
        <p:nvSpPr>
          <p:cNvPr id="5" name="Slide Number Placeholder 4">
            <a:extLst>
              <a:ext uri="{FF2B5EF4-FFF2-40B4-BE49-F238E27FC236}">
                <a16:creationId xmlns:a16="http://schemas.microsoft.com/office/drawing/2014/main" id="{EF1A9BE8-448F-6340-8FAD-3E4112BA59AF}"/>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B3074AAA-0CE4-CB42-A03B-F0BC66040558}"/>
              </a:ext>
            </a:extLst>
          </p:cNvPr>
          <p:cNvSpPr txBox="1"/>
          <p:nvPr/>
        </p:nvSpPr>
        <p:spPr>
          <a:xfrm>
            <a:off x="6818243" y="2683565"/>
            <a:ext cx="1351722" cy="646331"/>
          </a:xfrm>
          <a:prstGeom prst="rect">
            <a:avLst/>
          </a:prstGeom>
          <a:noFill/>
        </p:spPr>
        <p:txBody>
          <a:bodyPr wrap="square" rtlCol="0">
            <a:spAutoFit/>
          </a:bodyPr>
          <a:lstStyle/>
          <a:p>
            <a:r>
              <a:rPr lang="en-US" dirty="0"/>
              <a:t>Thermal Creep</a:t>
            </a:r>
          </a:p>
        </p:txBody>
      </p:sp>
      <p:sp>
        <p:nvSpPr>
          <p:cNvPr id="8" name="TextBox 7">
            <a:extLst>
              <a:ext uri="{FF2B5EF4-FFF2-40B4-BE49-F238E27FC236}">
                <a16:creationId xmlns:a16="http://schemas.microsoft.com/office/drawing/2014/main" id="{D5616E69-5FB8-9B43-BA16-656ED56CFEBA}"/>
              </a:ext>
            </a:extLst>
          </p:cNvPr>
          <p:cNvSpPr txBox="1"/>
          <p:nvPr/>
        </p:nvSpPr>
        <p:spPr>
          <a:xfrm>
            <a:off x="6818243" y="4444335"/>
            <a:ext cx="1351722" cy="646331"/>
          </a:xfrm>
          <a:prstGeom prst="rect">
            <a:avLst/>
          </a:prstGeom>
          <a:noFill/>
        </p:spPr>
        <p:txBody>
          <a:bodyPr wrap="square" rtlCol="0">
            <a:spAutoFit/>
          </a:bodyPr>
          <a:lstStyle/>
          <a:p>
            <a:r>
              <a:rPr lang="en-US" dirty="0"/>
              <a:t>Irradiation Creep</a:t>
            </a:r>
          </a:p>
        </p:txBody>
      </p:sp>
    </p:spTree>
    <p:extLst>
      <p:ext uri="{BB962C8B-B14F-4D97-AF65-F5344CB8AC3E}">
        <p14:creationId xmlns:p14="http://schemas.microsoft.com/office/powerpoint/2010/main" val="2885918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CCFF-76BC-0744-AA1F-B4E2F47339C7}"/>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FE57BD3B-E652-CA43-A966-3F42FCDE875E}"/>
              </a:ext>
            </a:extLst>
          </p:cNvPr>
          <p:cNvSpPr>
            <a:spLocks noGrp="1"/>
          </p:cNvSpPr>
          <p:nvPr>
            <p:ph sz="half" idx="1"/>
          </p:nvPr>
        </p:nvSpPr>
        <p:spPr>
          <a:xfrm>
            <a:off x="609599" y="1968503"/>
            <a:ext cx="7063409" cy="4157663"/>
          </a:xfrm>
        </p:spPr>
        <p:txBody>
          <a:bodyPr/>
          <a:lstStyle/>
          <a:p>
            <a:r>
              <a:rPr lang="en-US" sz="2400" dirty="0"/>
              <a:t>The excess point defects precipitate into either interstitial or vacancy loops, but not randomly</a:t>
            </a:r>
          </a:p>
          <a:p>
            <a:r>
              <a:rPr lang="en-US" sz="2400" dirty="0"/>
              <a:t>The interaction between point defects and stress leads to the precipitation of interstitial loops parallel to the applied stress, while vacancy loops form in planes perpendicular to the stress</a:t>
            </a:r>
          </a:p>
          <a:p>
            <a:r>
              <a:rPr lang="en-US" sz="2400" dirty="0"/>
              <a:t>This stress-induced preferential nucleation (SIPN) results in additional creep strain solely due to irradiation</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1DEDA8C5-4083-9A4B-BEC8-B78AEF078ABE}"/>
              </a:ext>
            </a:extLst>
          </p:cNvPr>
          <p:cNvPicPr>
            <a:picLocks noGrp="1" noChangeAspect="1"/>
          </p:cNvPicPr>
          <p:nvPr>
            <p:ph sz="half" idx="2"/>
          </p:nvPr>
        </p:nvPicPr>
        <p:blipFill>
          <a:blip r:embed="rId2"/>
          <a:stretch>
            <a:fillRect/>
          </a:stretch>
        </p:blipFill>
        <p:spPr>
          <a:xfrm>
            <a:off x="8249753" y="2653508"/>
            <a:ext cx="3021220" cy="2307113"/>
          </a:xfrm>
          <a:prstGeom prst="rect">
            <a:avLst/>
          </a:prstGeom>
        </p:spPr>
      </p:pic>
      <p:sp>
        <p:nvSpPr>
          <p:cNvPr id="5" name="Slide Number Placeholder 4">
            <a:extLst>
              <a:ext uri="{FF2B5EF4-FFF2-40B4-BE49-F238E27FC236}">
                <a16:creationId xmlns:a16="http://schemas.microsoft.com/office/drawing/2014/main" id="{84FAB8C3-FF0E-1D48-A006-A9F43CF8787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104512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FC56-CB4F-7541-8937-BF9ADC6CA16B}"/>
              </a:ext>
            </a:extLst>
          </p:cNvPr>
          <p:cNvSpPr>
            <a:spLocks noGrp="1"/>
          </p:cNvSpPr>
          <p:nvPr>
            <p:ph type="title"/>
          </p:nvPr>
        </p:nvSpPr>
        <p:spPr/>
        <p:txBody>
          <a:bodyPr/>
          <a:lstStyle/>
          <a:p>
            <a:r>
              <a:rPr lang="en-US" dirty="0"/>
              <a:t>Irradiation Creep Resistance</a:t>
            </a:r>
          </a:p>
        </p:txBody>
      </p:sp>
      <p:sp>
        <p:nvSpPr>
          <p:cNvPr id="3" name="Content Placeholder 2">
            <a:extLst>
              <a:ext uri="{FF2B5EF4-FFF2-40B4-BE49-F238E27FC236}">
                <a16:creationId xmlns:a16="http://schemas.microsoft.com/office/drawing/2014/main" id="{6844D77D-F563-694A-9E06-B98EB5894690}"/>
              </a:ext>
            </a:extLst>
          </p:cNvPr>
          <p:cNvSpPr>
            <a:spLocks noGrp="1"/>
          </p:cNvSpPr>
          <p:nvPr>
            <p:ph sz="half" idx="1"/>
          </p:nvPr>
        </p:nvSpPr>
        <p:spPr>
          <a:xfrm>
            <a:off x="609599" y="1968502"/>
            <a:ext cx="6009861" cy="4157663"/>
          </a:xfrm>
        </p:spPr>
        <p:txBody>
          <a:bodyPr/>
          <a:lstStyle/>
          <a:p>
            <a:r>
              <a:rPr lang="en-US" sz="2400" dirty="0"/>
              <a:t>Under applied stress, the vacancies migrate preferentially to grain boundaries perpendicular to the applied stress, while the interstitials toward boundaries parallel to the stress</a:t>
            </a:r>
          </a:p>
          <a:p>
            <a:r>
              <a:rPr lang="en-US" sz="2400" dirty="0"/>
              <a:t>This is equivalent to removing material from planes parallel to the stress to those which are perpendicular to the applied stress, introducing additional creep strain</a:t>
            </a:r>
          </a:p>
          <a:p>
            <a:r>
              <a:rPr lang="en-US" sz="2400" dirty="0"/>
              <a:t>This process is called the stress-induced preferential absorption (SIPA)</a:t>
            </a:r>
          </a:p>
          <a:p>
            <a:endParaRPr lang="en-US" sz="2400" dirty="0"/>
          </a:p>
          <a:p>
            <a:endParaRPr lang="en-US" sz="2400" dirty="0"/>
          </a:p>
          <a:p>
            <a:endParaRPr lang="en-US" sz="2400" dirty="0"/>
          </a:p>
        </p:txBody>
      </p:sp>
      <p:pic>
        <p:nvPicPr>
          <p:cNvPr id="6" name="Content Placeholder 5">
            <a:extLst>
              <a:ext uri="{FF2B5EF4-FFF2-40B4-BE49-F238E27FC236}">
                <a16:creationId xmlns:a16="http://schemas.microsoft.com/office/drawing/2014/main" id="{0A7E4BEF-6590-3340-BAFE-21BFCF1E40BE}"/>
              </a:ext>
            </a:extLst>
          </p:cNvPr>
          <p:cNvPicPr>
            <a:picLocks noGrp="1" noChangeAspect="1"/>
          </p:cNvPicPr>
          <p:nvPr>
            <p:ph sz="half" idx="2"/>
          </p:nvPr>
        </p:nvPicPr>
        <p:blipFill>
          <a:blip r:embed="rId2"/>
          <a:stretch>
            <a:fillRect/>
          </a:stretch>
        </p:blipFill>
        <p:spPr>
          <a:xfrm>
            <a:off x="8345005" y="2377284"/>
            <a:ext cx="2362200" cy="3340100"/>
          </a:xfrm>
          <a:prstGeom prst="rect">
            <a:avLst/>
          </a:prstGeom>
        </p:spPr>
      </p:pic>
      <p:sp>
        <p:nvSpPr>
          <p:cNvPr id="5" name="Slide Number Placeholder 4">
            <a:extLst>
              <a:ext uri="{FF2B5EF4-FFF2-40B4-BE49-F238E27FC236}">
                <a16:creationId xmlns:a16="http://schemas.microsoft.com/office/drawing/2014/main" id="{0E63B014-D8B6-A742-AB0F-FB760C759927}"/>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
        <p:nvSpPr>
          <p:cNvPr id="7" name="TextBox 6">
            <a:extLst>
              <a:ext uri="{FF2B5EF4-FFF2-40B4-BE49-F238E27FC236}">
                <a16:creationId xmlns:a16="http://schemas.microsoft.com/office/drawing/2014/main" id="{E3DC2374-6184-4541-B269-06E7A61AA783}"/>
              </a:ext>
            </a:extLst>
          </p:cNvPr>
          <p:cNvSpPr txBox="1"/>
          <p:nvPr/>
        </p:nvSpPr>
        <p:spPr>
          <a:xfrm>
            <a:off x="7089637" y="2773715"/>
            <a:ext cx="1437309" cy="369332"/>
          </a:xfrm>
          <a:prstGeom prst="rect">
            <a:avLst/>
          </a:prstGeom>
          <a:noFill/>
        </p:spPr>
        <p:txBody>
          <a:bodyPr wrap="square" rtlCol="0">
            <a:spAutoFit/>
          </a:bodyPr>
          <a:lstStyle/>
          <a:p>
            <a:r>
              <a:rPr lang="en-US" dirty="0"/>
              <a:t>Interstitial</a:t>
            </a:r>
          </a:p>
        </p:txBody>
      </p:sp>
      <p:sp>
        <p:nvSpPr>
          <p:cNvPr id="8" name="TextBox 7">
            <a:extLst>
              <a:ext uri="{FF2B5EF4-FFF2-40B4-BE49-F238E27FC236}">
                <a16:creationId xmlns:a16="http://schemas.microsoft.com/office/drawing/2014/main" id="{6E7192FF-4567-B748-9921-C8A0719A6BC1}"/>
              </a:ext>
            </a:extLst>
          </p:cNvPr>
          <p:cNvSpPr txBox="1"/>
          <p:nvPr/>
        </p:nvSpPr>
        <p:spPr>
          <a:xfrm>
            <a:off x="7066722" y="4644888"/>
            <a:ext cx="1437309" cy="369332"/>
          </a:xfrm>
          <a:prstGeom prst="rect">
            <a:avLst/>
          </a:prstGeom>
          <a:noFill/>
        </p:spPr>
        <p:txBody>
          <a:bodyPr wrap="square" rtlCol="0">
            <a:spAutoFit/>
          </a:bodyPr>
          <a:lstStyle/>
          <a:p>
            <a:r>
              <a:rPr lang="en-US" dirty="0"/>
              <a:t>Vacancy</a:t>
            </a:r>
          </a:p>
        </p:txBody>
      </p:sp>
    </p:spTree>
    <p:extLst>
      <p:ext uri="{BB962C8B-B14F-4D97-AF65-F5344CB8AC3E}">
        <p14:creationId xmlns:p14="http://schemas.microsoft.com/office/powerpoint/2010/main" val="73180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78BD-0FE7-5448-A4C1-8BEFCD3C199E}"/>
              </a:ext>
            </a:extLst>
          </p:cNvPr>
          <p:cNvSpPr>
            <a:spLocks noGrp="1"/>
          </p:cNvSpPr>
          <p:nvPr>
            <p:ph type="title"/>
          </p:nvPr>
        </p:nvSpPr>
        <p:spPr/>
        <p:txBody>
          <a:bodyPr/>
          <a:lstStyle/>
          <a:p>
            <a:r>
              <a:rPr lang="en-US" dirty="0"/>
              <a:t>Creep Evolution</a:t>
            </a:r>
          </a:p>
        </p:txBody>
      </p:sp>
      <p:sp>
        <p:nvSpPr>
          <p:cNvPr id="3" name="Content Placeholder 2">
            <a:extLst>
              <a:ext uri="{FF2B5EF4-FFF2-40B4-BE49-F238E27FC236}">
                <a16:creationId xmlns:a16="http://schemas.microsoft.com/office/drawing/2014/main" id="{4D8B4162-C50E-AD41-8F0D-005C10C3EC6E}"/>
              </a:ext>
            </a:extLst>
          </p:cNvPr>
          <p:cNvSpPr>
            <a:spLocks noGrp="1"/>
          </p:cNvSpPr>
          <p:nvPr>
            <p:ph sz="half" idx="1"/>
          </p:nvPr>
        </p:nvSpPr>
        <p:spPr>
          <a:xfrm>
            <a:off x="609599" y="1968503"/>
            <a:ext cx="6099313" cy="4157663"/>
          </a:xfrm>
        </p:spPr>
        <p:txBody>
          <a:bodyPr/>
          <a:lstStyle/>
          <a:p>
            <a:r>
              <a:rPr lang="en-US" sz="2400" dirty="0"/>
              <a:t>The radiation-induced defects also evolve from isolated point defect to loops and voids, which have different types of influence on irradiation creep</a:t>
            </a:r>
          </a:p>
          <a:p>
            <a:r>
              <a:rPr lang="en-US" sz="2400" dirty="0"/>
              <a:t>Irradiation creep occurs simultaneously with swelling and sometimes, swelling influences irradiation creep</a:t>
            </a:r>
          </a:p>
          <a:p>
            <a:r>
              <a:rPr lang="en-US" sz="2400" dirty="0"/>
              <a:t>At very small dose levels, swelling enhances creep rates; beyond a certain dose level the creep component reduces; at high dose levels creep disappears, while swelling continues</a:t>
            </a:r>
          </a:p>
          <a:p>
            <a:endParaRPr lang="en-US" sz="2400" dirty="0"/>
          </a:p>
          <a:p>
            <a:endParaRPr lang="en-US" sz="2400" dirty="0"/>
          </a:p>
        </p:txBody>
      </p:sp>
      <p:pic>
        <p:nvPicPr>
          <p:cNvPr id="6" name="Content Placeholder 5">
            <a:extLst>
              <a:ext uri="{FF2B5EF4-FFF2-40B4-BE49-F238E27FC236}">
                <a16:creationId xmlns:a16="http://schemas.microsoft.com/office/drawing/2014/main" id="{771E8D8C-8F0D-2C4C-AB6C-C1EB33A50167}"/>
              </a:ext>
            </a:extLst>
          </p:cNvPr>
          <p:cNvPicPr>
            <a:picLocks noGrp="1" noChangeAspect="1"/>
          </p:cNvPicPr>
          <p:nvPr>
            <p:ph sz="half" idx="2"/>
          </p:nvPr>
        </p:nvPicPr>
        <p:blipFill>
          <a:blip r:embed="rId2"/>
          <a:stretch>
            <a:fillRect/>
          </a:stretch>
        </p:blipFill>
        <p:spPr>
          <a:xfrm>
            <a:off x="7080250" y="2428081"/>
            <a:ext cx="4279900" cy="3238500"/>
          </a:xfrm>
          <a:prstGeom prst="rect">
            <a:avLst/>
          </a:prstGeom>
        </p:spPr>
      </p:pic>
      <p:sp>
        <p:nvSpPr>
          <p:cNvPr id="5" name="Slide Number Placeholder 4">
            <a:extLst>
              <a:ext uri="{FF2B5EF4-FFF2-40B4-BE49-F238E27FC236}">
                <a16:creationId xmlns:a16="http://schemas.microsoft.com/office/drawing/2014/main" id="{26CF6E98-7075-764B-B63A-974309BFD7A9}"/>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2220686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0B875-31E5-604F-BEEF-F94BE7FC0124}"/>
              </a:ext>
            </a:extLst>
          </p:cNvPr>
          <p:cNvSpPr>
            <a:spLocks noGrp="1"/>
          </p:cNvSpPr>
          <p:nvPr>
            <p:ph type="title"/>
          </p:nvPr>
        </p:nvSpPr>
        <p:spPr/>
        <p:txBody>
          <a:bodyPr/>
          <a:lstStyle/>
          <a:p>
            <a:r>
              <a:rPr lang="en-US" dirty="0"/>
              <a:t>Quantum Espresso Q&amp;A</a:t>
            </a:r>
          </a:p>
        </p:txBody>
      </p:sp>
      <p:sp>
        <p:nvSpPr>
          <p:cNvPr id="3" name="Content Placeholder 2">
            <a:extLst>
              <a:ext uri="{FF2B5EF4-FFF2-40B4-BE49-F238E27FC236}">
                <a16:creationId xmlns:a16="http://schemas.microsoft.com/office/drawing/2014/main" id="{5324564D-699D-9344-A836-4F8A9B2645C7}"/>
              </a:ext>
            </a:extLst>
          </p:cNvPr>
          <p:cNvSpPr>
            <a:spLocks noGrp="1"/>
          </p:cNvSpPr>
          <p:nvPr>
            <p:ph idx="1"/>
          </p:nvPr>
        </p:nvSpPr>
        <p:spPr/>
        <p:txBody>
          <a:bodyPr/>
          <a:lstStyle/>
          <a:p>
            <a:r>
              <a:rPr lang="en-US" dirty="0"/>
              <a:t>What do you got?</a:t>
            </a:r>
          </a:p>
        </p:txBody>
      </p:sp>
      <p:sp>
        <p:nvSpPr>
          <p:cNvPr id="4" name="Slide Number Placeholder 3">
            <a:extLst>
              <a:ext uri="{FF2B5EF4-FFF2-40B4-BE49-F238E27FC236}">
                <a16:creationId xmlns:a16="http://schemas.microsoft.com/office/drawing/2014/main" id="{6A0180FD-A40C-D447-9BAA-8A7F9A5C2739}"/>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25629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advanced cladding</a:t>
            </a:r>
          </a:p>
        </p:txBody>
      </p:sp>
      <p:sp>
        <p:nvSpPr>
          <p:cNvPr id="3" name="Slide Number Placeholder 2">
            <a:extLst>
              <a:ext uri="{FF2B5EF4-FFF2-40B4-BE49-F238E27FC236}">
                <a16:creationId xmlns:a16="http://schemas.microsoft.com/office/drawing/2014/main" id="{6F6C86A7-4523-F94D-9080-2F95131AE69C}"/>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4063663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8D74-AE95-534A-9E63-422E45525B64}"/>
              </a:ext>
            </a:extLst>
          </p:cNvPr>
          <p:cNvSpPr>
            <a:spLocks noGrp="1"/>
          </p:cNvSpPr>
          <p:nvPr>
            <p:ph type="title"/>
          </p:nvPr>
        </p:nvSpPr>
        <p:spPr/>
        <p:txBody>
          <a:bodyPr/>
          <a:lstStyle/>
          <a:p>
            <a:r>
              <a:rPr lang="en-US" dirty="0"/>
              <a:t>The need for advanced cladding</a:t>
            </a:r>
          </a:p>
        </p:txBody>
      </p:sp>
      <p:sp>
        <p:nvSpPr>
          <p:cNvPr id="3" name="Content Placeholder 2">
            <a:extLst>
              <a:ext uri="{FF2B5EF4-FFF2-40B4-BE49-F238E27FC236}">
                <a16:creationId xmlns:a16="http://schemas.microsoft.com/office/drawing/2014/main" id="{AF7D4613-0D7E-F045-AB33-5F8312F46F2F}"/>
              </a:ext>
            </a:extLst>
          </p:cNvPr>
          <p:cNvSpPr>
            <a:spLocks noGrp="1"/>
          </p:cNvSpPr>
          <p:nvPr>
            <p:ph sz="half" idx="1"/>
          </p:nvPr>
        </p:nvSpPr>
        <p:spPr>
          <a:xfrm>
            <a:off x="609599" y="1968503"/>
            <a:ext cx="6104021" cy="4157663"/>
          </a:xfrm>
        </p:spPr>
        <p:txBody>
          <a:bodyPr/>
          <a:lstStyle/>
          <a:p>
            <a:r>
              <a:rPr lang="en-US" sz="2400" dirty="0"/>
              <a:t>Austenitic stainless steels are widely used as structural components in nuclear service</a:t>
            </a:r>
          </a:p>
          <a:p>
            <a:r>
              <a:rPr lang="en-US" sz="2400" dirty="0"/>
              <a:t>At high dose, the microstructure develops a high concentration of voids, leading to dramatic swelling</a:t>
            </a:r>
          </a:p>
        </p:txBody>
      </p:sp>
      <p:pic>
        <p:nvPicPr>
          <p:cNvPr id="5" name="Content Placeholder 4">
            <a:extLst>
              <a:ext uri="{FF2B5EF4-FFF2-40B4-BE49-F238E27FC236}">
                <a16:creationId xmlns:a16="http://schemas.microsoft.com/office/drawing/2014/main" id="{C8E83FA5-0555-5544-80D1-FC917C266525}"/>
              </a:ext>
            </a:extLst>
          </p:cNvPr>
          <p:cNvPicPr>
            <a:picLocks noGrp="1" noChangeAspect="1"/>
          </p:cNvPicPr>
          <p:nvPr>
            <p:ph sz="half" idx="2"/>
          </p:nvPr>
        </p:nvPicPr>
        <p:blipFill>
          <a:blip r:embed="rId2"/>
          <a:stretch>
            <a:fillRect/>
          </a:stretch>
        </p:blipFill>
        <p:spPr>
          <a:xfrm>
            <a:off x="7063481" y="1968500"/>
            <a:ext cx="3653038" cy="4157663"/>
          </a:xfrm>
          <a:prstGeom prst="rect">
            <a:avLst/>
          </a:prstGeom>
        </p:spPr>
      </p:pic>
      <p:pic>
        <p:nvPicPr>
          <p:cNvPr id="7" name="Picture 6">
            <a:extLst>
              <a:ext uri="{FF2B5EF4-FFF2-40B4-BE49-F238E27FC236}">
                <a16:creationId xmlns:a16="http://schemas.microsoft.com/office/drawing/2014/main" id="{0EBC6C8C-9294-DE4C-86DB-0F5C47B17FB3}"/>
              </a:ext>
            </a:extLst>
          </p:cNvPr>
          <p:cNvPicPr>
            <a:picLocks noChangeAspect="1"/>
          </p:cNvPicPr>
          <p:nvPr/>
        </p:nvPicPr>
        <p:blipFill>
          <a:blip r:embed="rId3"/>
          <a:stretch>
            <a:fillRect/>
          </a:stretch>
        </p:blipFill>
        <p:spPr>
          <a:xfrm>
            <a:off x="958123" y="4263715"/>
            <a:ext cx="3653038" cy="2498033"/>
          </a:xfrm>
          <a:prstGeom prst="rect">
            <a:avLst/>
          </a:prstGeom>
        </p:spPr>
      </p:pic>
      <p:sp>
        <p:nvSpPr>
          <p:cNvPr id="8" name="TextBox 7">
            <a:extLst>
              <a:ext uri="{FF2B5EF4-FFF2-40B4-BE49-F238E27FC236}">
                <a16:creationId xmlns:a16="http://schemas.microsoft.com/office/drawing/2014/main" id="{5E86DD3F-B13E-CD4E-9791-FCEEF33685B8}"/>
              </a:ext>
            </a:extLst>
          </p:cNvPr>
          <p:cNvSpPr txBox="1"/>
          <p:nvPr/>
        </p:nvSpPr>
        <p:spPr>
          <a:xfrm>
            <a:off x="4611161" y="5029200"/>
            <a:ext cx="1621197" cy="584775"/>
          </a:xfrm>
          <a:prstGeom prst="rect">
            <a:avLst/>
          </a:prstGeom>
          <a:noFill/>
        </p:spPr>
        <p:txBody>
          <a:bodyPr wrap="square" rtlCol="0">
            <a:spAutoFit/>
          </a:bodyPr>
          <a:lstStyle/>
          <a:p>
            <a:r>
              <a:rPr lang="en-US" sz="1600" dirty="0"/>
              <a:t>Void swelling in 304SS</a:t>
            </a:r>
          </a:p>
        </p:txBody>
      </p:sp>
      <p:sp>
        <p:nvSpPr>
          <p:cNvPr id="9" name="TextBox 8">
            <a:extLst>
              <a:ext uri="{FF2B5EF4-FFF2-40B4-BE49-F238E27FC236}">
                <a16:creationId xmlns:a16="http://schemas.microsoft.com/office/drawing/2014/main" id="{3B3E7585-CB21-E741-AC07-93488BB5ADFF}"/>
              </a:ext>
            </a:extLst>
          </p:cNvPr>
          <p:cNvSpPr txBox="1"/>
          <p:nvPr/>
        </p:nvSpPr>
        <p:spPr>
          <a:xfrm>
            <a:off x="10255781" y="2744499"/>
            <a:ext cx="1621197" cy="830997"/>
          </a:xfrm>
          <a:prstGeom prst="rect">
            <a:avLst/>
          </a:prstGeom>
          <a:noFill/>
        </p:spPr>
        <p:txBody>
          <a:bodyPr wrap="square" rtlCol="0">
            <a:spAutoFit/>
          </a:bodyPr>
          <a:lstStyle/>
          <a:p>
            <a:r>
              <a:rPr lang="en-US" sz="1600" dirty="0"/>
              <a:t>Swelling of cladding in FFTF and BN-600</a:t>
            </a:r>
          </a:p>
        </p:txBody>
      </p:sp>
      <p:sp>
        <p:nvSpPr>
          <p:cNvPr id="10" name="Slide Number Placeholder 9">
            <a:extLst>
              <a:ext uri="{FF2B5EF4-FFF2-40B4-BE49-F238E27FC236}">
                <a16:creationId xmlns:a16="http://schemas.microsoft.com/office/drawing/2014/main" id="{9B150671-1B81-FB40-AAC1-79BB4C91C242}"/>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372547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B26B-827C-914D-87A7-6D23FF60B052}"/>
              </a:ext>
            </a:extLst>
          </p:cNvPr>
          <p:cNvSpPr>
            <a:spLocks noGrp="1"/>
          </p:cNvSpPr>
          <p:nvPr>
            <p:ph type="title"/>
          </p:nvPr>
        </p:nvSpPr>
        <p:spPr/>
        <p:txBody>
          <a:bodyPr/>
          <a:lstStyle/>
          <a:p>
            <a:r>
              <a:rPr lang="en-US" dirty="0"/>
              <a:t>The need for advanced cladding</a:t>
            </a:r>
          </a:p>
        </p:txBody>
      </p:sp>
      <p:sp>
        <p:nvSpPr>
          <p:cNvPr id="3" name="Content Placeholder 2">
            <a:extLst>
              <a:ext uri="{FF2B5EF4-FFF2-40B4-BE49-F238E27FC236}">
                <a16:creationId xmlns:a16="http://schemas.microsoft.com/office/drawing/2014/main" id="{0EBB13A3-00D0-5149-B38D-C54A5E469057}"/>
              </a:ext>
            </a:extLst>
          </p:cNvPr>
          <p:cNvSpPr>
            <a:spLocks noGrp="1"/>
          </p:cNvSpPr>
          <p:nvPr>
            <p:ph sz="half" idx="1"/>
          </p:nvPr>
        </p:nvSpPr>
        <p:spPr>
          <a:xfrm>
            <a:off x="609600" y="1968504"/>
            <a:ext cx="10880558" cy="1376566"/>
          </a:xfrm>
        </p:spPr>
        <p:txBody>
          <a:bodyPr/>
          <a:lstStyle/>
          <a:p>
            <a:r>
              <a:rPr lang="en-US" sz="2400" dirty="0"/>
              <a:t>In addition to high fluence, high temperature contributes to void swelling</a:t>
            </a:r>
          </a:p>
          <a:p>
            <a:r>
              <a:rPr lang="en-US" sz="2400" dirty="0"/>
              <a:t>SS significantly weakens with increasing temperature</a:t>
            </a:r>
          </a:p>
          <a:p>
            <a:r>
              <a:rPr lang="en-US" sz="2400" dirty="0"/>
              <a:t>Thus, their applicability is limited in advanced reactor systems</a:t>
            </a:r>
          </a:p>
        </p:txBody>
      </p:sp>
      <p:pic>
        <p:nvPicPr>
          <p:cNvPr id="5" name="Content Placeholder 4">
            <a:extLst>
              <a:ext uri="{FF2B5EF4-FFF2-40B4-BE49-F238E27FC236}">
                <a16:creationId xmlns:a16="http://schemas.microsoft.com/office/drawing/2014/main" id="{EA38C921-F660-9F47-9153-1E54DAE1AFBE}"/>
              </a:ext>
            </a:extLst>
          </p:cNvPr>
          <p:cNvPicPr>
            <a:picLocks noGrp="1" noChangeAspect="1"/>
          </p:cNvPicPr>
          <p:nvPr>
            <p:ph sz="half" idx="2"/>
          </p:nvPr>
        </p:nvPicPr>
        <p:blipFill>
          <a:blip r:embed="rId2"/>
          <a:stretch>
            <a:fillRect/>
          </a:stretch>
        </p:blipFill>
        <p:spPr>
          <a:xfrm>
            <a:off x="878304" y="3345070"/>
            <a:ext cx="4668254" cy="3279803"/>
          </a:xfrm>
          <a:prstGeom prst="rect">
            <a:avLst/>
          </a:prstGeom>
        </p:spPr>
      </p:pic>
      <p:pic>
        <p:nvPicPr>
          <p:cNvPr id="6" name="Picture 5">
            <a:extLst>
              <a:ext uri="{FF2B5EF4-FFF2-40B4-BE49-F238E27FC236}">
                <a16:creationId xmlns:a16="http://schemas.microsoft.com/office/drawing/2014/main" id="{80AA9368-0264-914C-B47A-596957A5DBE3}"/>
              </a:ext>
            </a:extLst>
          </p:cNvPr>
          <p:cNvPicPr>
            <a:picLocks noChangeAspect="1"/>
          </p:cNvPicPr>
          <p:nvPr/>
        </p:nvPicPr>
        <p:blipFill>
          <a:blip r:embed="rId3"/>
          <a:stretch>
            <a:fillRect/>
          </a:stretch>
        </p:blipFill>
        <p:spPr>
          <a:xfrm>
            <a:off x="6336631" y="3415938"/>
            <a:ext cx="4154905" cy="3138065"/>
          </a:xfrm>
          <a:prstGeom prst="rect">
            <a:avLst/>
          </a:prstGeom>
        </p:spPr>
      </p:pic>
      <p:sp>
        <p:nvSpPr>
          <p:cNvPr id="7" name="Slide Number Placeholder 6">
            <a:extLst>
              <a:ext uri="{FF2B5EF4-FFF2-40B4-BE49-F238E27FC236}">
                <a16:creationId xmlns:a16="http://schemas.microsoft.com/office/drawing/2014/main" id="{58547998-AB3E-C046-9E12-2143DF741B4B}"/>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13811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9B6D0-2538-1640-89BE-D11AC48E36E0}"/>
              </a:ext>
            </a:extLst>
          </p:cNvPr>
          <p:cNvSpPr>
            <a:spLocks noGrp="1"/>
          </p:cNvSpPr>
          <p:nvPr>
            <p:ph type="title"/>
          </p:nvPr>
        </p:nvSpPr>
        <p:spPr/>
        <p:txBody>
          <a:bodyPr/>
          <a:lstStyle/>
          <a:p>
            <a:r>
              <a:rPr lang="en-US" dirty="0"/>
              <a:t>Fast Reactor Conditions</a:t>
            </a:r>
          </a:p>
        </p:txBody>
      </p:sp>
      <p:sp>
        <p:nvSpPr>
          <p:cNvPr id="3" name="Content Placeholder 2">
            <a:extLst>
              <a:ext uri="{FF2B5EF4-FFF2-40B4-BE49-F238E27FC236}">
                <a16:creationId xmlns:a16="http://schemas.microsoft.com/office/drawing/2014/main" id="{E28EBB49-A319-9E48-A708-D9FB38BD39B3}"/>
              </a:ext>
            </a:extLst>
          </p:cNvPr>
          <p:cNvSpPr>
            <a:spLocks noGrp="1"/>
          </p:cNvSpPr>
          <p:nvPr>
            <p:ph sz="half" idx="1"/>
          </p:nvPr>
        </p:nvSpPr>
        <p:spPr>
          <a:xfrm>
            <a:off x="609600" y="1968503"/>
            <a:ext cx="4365458" cy="4157663"/>
          </a:xfrm>
        </p:spPr>
        <p:txBody>
          <a:bodyPr/>
          <a:lstStyle/>
          <a:p>
            <a:r>
              <a:rPr lang="en-US" sz="2400" dirty="0"/>
              <a:t>The structural components experience a different environment in advanced fast reactors than those in commercial LWRs</a:t>
            </a:r>
          </a:p>
          <a:p>
            <a:r>
              <a:rPr lang="en-US" sz="2400" dirty="0"/>
              <a:t>Key phenomena include void swelling, irradiation growth, irradiation hardening, irradiation creep, irradiation, and helium embrittlement</a:t>
            </a:r>
          </a:p>
          <a:p>
            <a:endParaRPr lang="en-US" sz="2400" dirty="0"/>
          </a:p>
        </p:txBody>
      </p:sp>
      <p:pic>
        <p:nvPicPr>
          <p:cNvPr id="6" name="Content Placeholder 5">
            <a:extLst>
              <a:ext uri="{FF2B5EF4-FFF2-40B4-BE49-F238E27FC236}">
                <a16:creationId xmlns:a16="http://schemas.microsoft.com/office/drawing/2014/main" id="{87490208-F009-454B-84D4-C45548F20CD1}"/>
              </a:ext>
            </a:extLst>
          </p:cNvPr>
          <p:cNvPicPr>
            <a:picLocks noGrp="1" noChangeAspect="1"/>
          </p:cNvPicPr>
          <p:nvPr>
            <p:ph sz="half" idx="2"/>
          </p:nvPr>
        </p:nvPicPr>
        <p:blipFill>
          <a:blip r:embed="rId2"/>
          <a:stretch>
            <a:fillRect/>
          </a:stretch>
        </p:blipFill>
        <p:spPr>
          <a:xfrm>
            <a:off x="4975058" y="1971570"/>
            <a:ext cx="6324600" cy="4154596"/>
          </a:xfrm>
          <a:prstGeom prst="rect">
            <a:avLst/>
          </a:prstGeom>
        </p:spPr>
      </p:pic>
      <p:sp>
        <p:nvSpPr>
          <p:cNvPr id="5" name="Slide Number Placeholder 4">
            <a:extLst>
              <a:ext uri="{FF2B5EF4-FFF2-40B4-BE49-F238E27FC236}">
                <a16:creationId xmlns:a16="http://schemas.microsoft.com/office/drawing/2014/main" id="{ED8C5EC6-FDDB-A54D-A79D-42EF6FC9FA75}"/>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32624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D6032-97AC-DF42-B985-5F7874DB88C1}"/>
              </a:ext>
            </a:extLst>
          </p:cNvPr>
          <p:cNvSpPr>
            <a:spLocks noGrp="1"/>
          </p:cNvSpPr>
          <p:nvPr>
            <p:ph type="title"/>
          </p:nvPr>
        </p:nvSpPr>
        <p:spPr/>
        <p:txBody>
          <a:bodyPr/>
          <a:lstStyle/>
          <a:p>
            <a:r>
              <a:rPr lang="en-US" dirty="0"/>
              <a:t>Ferritic-Martensitic Steels</a:t>
            </a:r>
          </a:p>
        </p:txBody>
      </p:sp>
      <p:sp>
        <p:nvSpPr>
          <p:cNvPr id="3" name="Content Placeholder 2">
            <a:extLst>
              <a:ext uri="{FF2B5EF4-FFF2-40B4-BE49-F238E27FC236}">
                <a16:creationId xmlns:a16="http://schemas.microsoft.com/office/drawing/2014/main" id="{26056AEC-0CDE-B04D-85D9-F917C4EC50EA}"/>
              </a:ext>
            </a:extLst>
          </p:cNvPr>
          <p:cNvSpPr>
            <a:spLocks noGrp="1"/>
          </p:cNvSpPr>
          <p:nvPr>
            <p:ph sz="half" idx="1"/>
          </p:nvPr>
        </p:nvSpPr>
        <p:spPr/>
        <p:txBody>
          <a:bodyPr/>
          <a:lstStyle/>
          <a:p>
            <a:r>
              <a:rPr lang="en-US" sz="2400" dirty="0"/>
              <a:t>The advanced ferritic and ferritic–martensitic steels of current interest have evolved from creep-resistant ferritic steels</a:t>
            </a:r>
          </a:p>
          <a:p>
            <a:r>
              <a:rPr lang="en-US" sz="2400" dirty="0"/>
              <a:t>Subsequent developments through different levels of Cr and Mo have led to the current ferritic and ferritic–martensitic steels: 9–12% Cr–Mo steels</a:t>
            </a:r>
          </a:p>
          <a:p>
            <a:endParaRPr lang="en-US" sz="2400" dirty="0"/>
          </a:p>
          <a:p>
            <a:endParaRPr lang="en-US" sz="2400" dirty="0"/>
          </a:p>
        </p:txBody>
      </p:sp>
      <p:sp>
        <p:nvSpPr>
          <p:cNvPr id="4" name="Content Placeholder 3">
            <a:extLst>
              <a:ext uri="{FF2B5EF4-FFF2-40B4-BE49-F238E27FC236}">
                <a16:creationId xmlns:a16="http://schemas.microsoft.com/office/drawing/2014/main" id="{1BFACEC8-3EAB-5F4F-A546-4807EFFBA6AE}"/>
              </a:ext>
            </a:extLst>
          </p:cNvPr>
          <p:cNvSpPr>
            <a:spLocks noGrp="1"/>
          </p:cNvSpPr>
          <p:nvPr>
            <p:ph sz="half" idx="2"/>
          </p:nvPr>
        </p:nvSpPr>
        <p:spPr/>
        <p:txBody>
          <a:bodyPr/>
          <a:lstStyle/>
          <a:p>
            <a:r>
              <a:rPr lang="en-US" sz="2400" dirty="0"/>
              <a:t>F-M steels have advantageous mechanical properties, are relatively cheap, and control of their microstructure can be performed with heat treatments</a:t>
            </a:r>
          </a:p>
          <a:p>
            <a:r>
              <a:rPr lang="en-US" sz="2400" dirty="0"/>
              <a:t>F-M steels generally have worse high T mechanical properties than austenitic steels, especially creep life and irradiation creep resistance</a:t>
            </a:r>
          </a:p>
          <a:p>
            <a:endParaRPr lang="en-US" sz="2400" dirty="0"/>
          </a:p>
        </p:txBody>
      </p:sp>
      <p:sp>
        <p:nvSpPr>
          <p:cNvPr id="5" name="Slide Number Placeholder 4">
            <a:extLst>
              <a:ext uri="{FF2B5EF4-FFF2-40B4-BE49-F238E27FC236}">
                <a16:creationId xmlns:a16="http://schemas.microsoft.com/office/drawing/2014/main" id="{C74809E2-E30F-404C-BD00-955B2FCE5551}"/>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64443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100B-53DB-EB40-9BFA-D0FB90B38697}"/>
              </a:ext>
            </a:extLst>
          </p:cNvPr>
          <p:cNvSpPr>
            <a:spLocks noGrp="1"/>
          </p:cNvSpPr>
          <p:nvPr>
            <p:ph type="title"/>
          </p:nvPr>
        </p:nvSpPr>
        <p:spPr/>
        <p:txBody>
          <a:bodyPr/>
          <a:lstStyle/>
          <a:p>
            <a:r>
              <a:rPr lang="en-US" dirty="0"/>
              <a:t>Ferritic-Martensitic Steels</a:t>
            </a:r>
          </a:p>
        </p:txBody>
      </p:sp>
      <p:sp>
        <p:nvSpPr>
          <p:cNvPr id="3" name="Content Placeholder 2">
            <a:extLst>
              <a:ext uri="{FF2B5EF4-FFF2-40B4-BE49-F238E27FC236}">
                <a16:creationId xmlns:a16="http://schemas.microsoft.com/office/drawing/2014/main" id="{1499B9F3-254C-194A-B405-4D43AFB8A940}"/>
              </a:ext>
            </a:extLst>
          </p:cNvPr>
          <p:cNvSpPr>
            <a:spLocks noGrp="1"/>
          </p:cNvSpPr>
          <p:nvPr>
            <p:ph sz="half" idx="1"/>
          </p:nvPr>
        </p:nvSpPr>
        <p:spPr>
          <a:xfrm>
            <a:off x="609600" y="1968503"/>
            <a:ext cx="5299045" cy="4157663"/>
          </a:xfrm>
        </p:spPr>
        <p:txBody>
          <a:bodyPr/>
          <a:lstStyle/>
          <a:p>
            <a:r>
              <a:rPr lang="en-US" sz="2400" dirty="0"/>
              <a:t>The ability to retain ferrite (bcc Fe) is dependent upon the alloying elements</a:t>
            </a:r>
          </a:p>
          <a:p>
            <a:r>
              <a:rPr lang="en-US" sz="2400" dirty="0"/>
              <a:t>In addition to Cr and Mo, the amount of Si, V, and C affect the phase boundaries</a:t>
            </a:r>
          </a:p>
          <a:p>
            <a:r>
              <a:rPr lang="en-US" sz="2400" dirty="0"/>
              <a:t>Accordingly, the 9CrMo family of steels can either be martensitic (9Cr–1MoVNb (T91)), ferritic (12Cr–1MoVW (HT9)) or ferritic–martensitic (9Cr–2Mo–V–Nb (EM12)) steel</a:t>
            </a:r>
          </a:p>
        </p:txBody>
      </p:sp>
      <p:pic>
        <p:nvPicPr>
          <p:cNvPr id="5" name="Content Placeholder 4">
            <a:extLst>
              <a:ext uri="{FF2B5EF4-FFF2-40B4-BE49-F238E27FC236}">
                <a16:creationId xmlns:a16="http://schemas.microsoft.com/office/drawing/2014/main" id="{22BD3734-5C18-9948-B36C-811C2A42E0E3}"/>
              </a:ext>
            </a:extLst>
          </p:cNvPr>
          <p:cNvPicPr>
            <a:picLocks noGrp="1" noChangeAspect="1"/>
          </p:cNvPicPr>
          <p:nvPr>
            <p:ph sz="half" idx="2"/>
          </p:nvPr>
        </p:nvPicPr>
        <p:blipFill>
          <a:blip r:embed="rId2"/>
          <a:stretch>
            <a:fillRect/>
          </a:stretch>
        </p:blipFill>
        <p:spPr>
          <a:xfrm>
            <a:off x="5714495" y="2064755"/>
            <a:ext cx="3266213" cy="4157663"/>
          </a:xfrm>
          <a:prstGeom prst="rect">
            <a:avLst/>
          </a:prstGeom>
        </p:spPr>
      </p:pic>
      <p:pic>
        <p:nvPicPr>
          <p:cNvPr id="6" name="Picture 5">
            <a:extLst>
              <a:ext uri="{FF2B5EF4-FFF2-40B4-BE49-F238E27FC236}">
                <a16:creationId xmlns:a16="http://schemas.microsoft.com/office/drawing/2014/main" id="{2FEF42A8-787F-2447-804D-5A1A38F9A514}"/>
              </a:ext>
            </a:extLst>
          </p:cNvPr>
          <p:cNvPicPr>
            <a:picLocks noChangeAspect="1"/>
          </p:cNvPicPr>
          <p:nvPr/>
        </p:nvPicPr>
        <p:blipFill>
          <a:blip r:embed="rId3"/>
          <a:stretch>
            <a:fillRect/>
          </a:stretch>
        </p:blipFill>
        <p:spPr>
          <a:xfrm>
            <a:off x="8980708" y="3006958"/>
            <a:ext cx="3211292" cy="2080751"/>
          </a:xfrm>
          <a:prstGeom prst="rect">
            <a:avLst/>
          </a:prstGeom>
        </p:spPr>
      </p:pic>
      <p:sp>
        <p:nvSpPr>
          <p:cNvPr id="7" name="TextBox 6">
            <a:extLst>
              <a:ext uri="{FF2B5EF4-FFF2-40B4-BE49-F238E27FC236}">
                <a16:creationId xmlns:a16="http://schemas.microsoft.com/office/drawing/2014/main" id="{AFEE9BC8-99EE-0743-80CE-15DE5A156BF7}"/>
              </a:ext>
            </a:extLst>
          </p:cNvPr>
          <p:cNvSpPr txBox="1"/>
          <p:nvPr/>
        </p:nvSpPr>
        <p:spPr>
          <a:xfrm>
            <a:off x="9504947" y="5257800"/>
            <a:ext cx="2538664" cy="338554"/>
          </a:xfrm>
          <a:prstGeom prst="rect">
            <a:avLst/>
          </a:prstGeom>
          <a:noFill/>
        </p:spPr>
        <p:txBody>
          <a:bodyPr wrap="square" rtlCol="0">
            <a:spAutoFit/>
          </a:bodyPr>
          <a:lstStyle/>
          <a:p>
            <a:r>
              <a:rPr lang="en-US" sz="1600" dirty="0"/>
              <a:t>TTT diagram of austenite</a:t>
            </a:r>
          </a:p>
        </p:txBody>
      </p:sp>
      <p:sp>
        <p:nvSpPr>
          <p:cNvPr id="8" name="TextBox 7">
            <a:extLst>
              <a:ext uri="{FF2B5EF4-FFF2-40B4-BE49-F238E27FC236}">
                <a16:creationId xmlns:a16="http://schemas.microsoft.com/office/drawing/2014/main" id="{B245656E-B307-1540-95E6-3C9017D8C2B4}"/>
              </a:ext>
            </a:extLst>
          </p:cNvPr>
          <p:cNvSpPr txBox="1"/>
          <p:nvPr/>
        </p:nvSpPr>
        <p:spPr>
          <a:xfrm>
            <a:off x="6096000" y="6126166"/>
            <a:ext cx="3072063" cy="584775"/>
          </a:xfrm>
          <a:prstGeom prst="rect">
            <a:avLst/>
          </a:prstGeom>
          <a:noFill/>
        </p:spPr>
        <p:txBody>
          <a:bodyPr wrap="square" rtlCol="0">
            <a:spAutoFit/>
          </a:bodyPr>
          <a:lstStyle/>
          <a:p>
            <a:r>
              <a:rPr lang="en-US" sz="1600" dirty="0"/>
              <a:t>Pseudo-binary phase diagram with Cr equivalent</a:t>
            </a:r>
          </a:p>
        </p:txBody>
      </p:sp>
      <p:sp>
        <p:nvSpPr>
          <p:cNvPr id="9" name="Slide Number Placeholder 8">
            <a:extLst>
              <a:ext uri="{FF2B5EF4-FFF2-40B4-BE49-F238E27FC236}">
                <a16:creationId xmlns:a16="http://schemas.microsoft.com/office/drawing/2014/main" id="{C9BDD4F1-8393-4E43-97CC-CB54CA394695}"/>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589350249"/>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1834</Words>
  <Application>Microsoft Macintosh PowerPoint</Application>
  <PresentationFormat>Widescreen</PresentationFormat>
  <Paragraphs>156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Symbol</vt:lpstr>
      <vt:lpstr>1_NCStateU-horizontal-left-logo</vt:lpstr>
      <vt:lpstr>NE 591: Advanced Reactor Materials</vt:lpstr>
      <vt:lpstr>Last Time</vt:lpstr>
      <vt:lpstr>Quantum Espresso Q&amp;A</vt:lpstr>
      <vt:lpstr>advanced cladding</vt:lpstr>
      <vt:lpstr>The need for advanced cladding</vt:lpstr>
      <vt:lpstr>The need for advanced cladding</vt:lpstr>
      <vt:lpstr>Fast Reactor Conditions</vt:lpstr>
      <vt:lpstr>Ferritic-Martensitic Steels</vt:lpstr>
      <vt:lpstr>Ferritic-Martensitic Steels</vt:lpstr>
      <vt:lpstr>Composition Effects</vt:lpstr>
      <vt:lpstr>Composition Optimization</vt:lpstr>
      <vt:lpstr>Composition Optimization</vt:lpstr>
      <vt:lpstr>Microstructure</vt:lpstr>
      <vt:lpstr>Microstructure</vt:lpstr>
      <vt:lpstr>Void Swelling Resistance</vt:lpstr>
      <vt:lpstr>Void Swelling</vt:lpstr>
      <vt:lpstr>Void Swelling</vt:lpstr>
      <vt:lpstr>Irradiation Hardening</vt:lpstr>
      <vt:lpstr>Precipitate Hardening</vt:lpstr>
      <vt:lpstr>Irradiation Hardening</vt:lpstr>
      <vt:lpstr>Irradiation Creep Resistance</vt:lpstr>
      <vt:lpstr>Irradiation Creep Resistance</vt:lpstr>
      <vt:lpstr>Irradiation Creep Resistance</vt:lpstr>
      <vt:lpstr>Irradiation Creep Resistance</vt:lpstr>
      <vt:lpstr>Irradiation Creep Resistance</vt:lpstr>
      <vt:lpstr>Creep Evolution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17</cp:revision>
  <dcterms:created xsi:type="dcterms:W3CDTF">2021-06-30T18:29:00Z</dcterms:created>
  <dcterms:modified xsi:type="dcterms:W3CDTF">2021-11-16T15:03:09Z</dcterms:modified>
</cp:coreProperties>
</file>